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96" r:id="rId3"/>
    <p:sldId id="264" r:id="rId4"/>
    <p:sldId id="263" r:id="rId5"/>
    <p:sldId id="261" r:id="rId6"/>
    <p:sldId id="276" r:id="rId7"/>
    <p:sldId id="293" r:id="rId8"/>
    <p:sldId id="287" r:id="rId9"/>
    <p:sldId id="289" r:id="rId10"/>
    <p:sldId id="285" r:id="rId11"/>
    <p:sldId id="282" r:id="rId12"/>
    <p:sldId id="298" r:id="rId13"/>
    <p:sldId id="262" r:id="rId14"/>
    <p:sldId id="271" r:id="rId15"/>
    <p:sldId id="275" r:id="rId16"/>
    <p:sldId id="274" r:id="rId17"/>
    <p:sldId id="273" r:id="rId18"/>
    <p:sldId id="270" r:id="rId19"/>
    <p:sldId id="278" r:id="rId20"/>
    <p:sldId id="29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24" autoAdjust="0"/>
    <p:restoredTop sz="64504"/>
  </p:normalViewPr>
  <p:slideViewPr>
    <p:cSldViewPr snapToGrid="0">
      <p:cViewPr varScale="1">
        <p:scale>
          <a:sx n="66" d="100"/>
          <a:sy n="66" d="100"/>
        </p:scale>
        <p:origin x="19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5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800" b="1" i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Philippine Swine Inventory (2018-2022)</a:t>
            </a:r>
          </a:p>
        </c:rich>
      </c:tx>
      <c:layout>
        <c:manualLayout>
          <c:xMode val="edge"/>
          <c:yMode val="edge"/>
          <c:x val="0.20561135816572151"/>
          <c:y val="3.32103321033210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3FA-1649-879B-F75B6972971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3FA-1649-879B-F75B6972971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3FA-1649-879B-F75B6972971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3FA-1649-879B-F75B69729719}"/>
              </c:ext>
            </c:extLst>
          </c:dPt>
          <c:cat>
            <c:numRef>
              <c:f>Sheet1!$B$18:$B$21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Sheet1!$C$18:$C$21</c:f>
              <c:numCache>
                <c:formatCode>General</c:formatCode>
                <c:ptCount val="4"/>
                <c:pt idx="0">
                  <c:v>12.6</c:v>
                </c:pt>
                <c:pt idx="1">
                  <c:v>12.73</c:v>
                </c:pt>
                <c:pt idx="2">
                  <c:v>12.34</c:v>
                </c:pt>
                <c:pt idx="3">
                  <c:v>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3FA-1649-879B-F75B697297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6009344"/>
        <c:axId val="1076108528"/>
      </c:barChart>
      <c:catAx>
        <c:axId val="107600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6108528"/>
        <c:crosses val="autoZero"/>
        <c:auto val="1"/>
        <c:lblAlgn val="ctr"/>
        <c:lblOffset val="100"/>
        <c:noMultiLvlLbl val="0"/>
      </c:catAx>
      <c:valAx>
        <c:axId val="10761085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800" b="0" i="0" dirty="0">
                    <a:latin typeface="Arial" panose="020B0604020202020204" pitchFamily="34" charset="0"/>
                    <a:cs typeface="Arial" panose="020B0604020202020204" pitchFamily="34" charset="0"/>
                  </a:rPr>
                  <a:t>Swine Population </a:t>
                </a:r>
              </a:p>
              <a:p>
                <a:pPr>
                  <a:defRPr sz="1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800" b="0" i="0" dirty="0">
                    <a:latin typeface="Arial" panose="020B0604020202020204" pitchFamily="34" charset="0"/>
                    <a:cs typeface="Arial" panose="020B0604020202020204" pitchFamily="34" charset="0"/>
                  </a:rPr>
                  <a:t>(Heads in Million)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760093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dTable>
      <c:spPr>
        <a:solidFill>
          <a:schemeClr val="bg1"/>
        </a:solidFill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8B413-E1D7-624B-B5B3-1B2FA0EB6CC7}" type="datetimeFigureOut">
              <a:rPr lang="en-US" smtClean="0"/>
              <a:t>1/30/23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FFF46-FD96-F54F-8A22-EE8438A40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71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FF46-FD96-F54F-8A22-EE8438A40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08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PH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FF46-FD96-F54F-8A22-EE8438A401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91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FF46-FD96-F54F-8A22-EE8438A401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24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FF46-FD96-F54F-8A22-EE8438A401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81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FF46-FD96-F54F-8A22-EE8438A401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48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FF46-FD96-F54F-8A22-EE8438A401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9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FF46-FD96-F54F-8A22-EE8438A401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52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FF46-FD96-F54F-8A22-EE8438A401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81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FF46-FD96-F54F-8A22-EE8438A401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78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FF46-FD96-F54F-8A22-EE8438A401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5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FF46-FD96-F54F-8A22-EE8438A401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35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FF46-FD96-F54F-8A22-EE8438A401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20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FF46-FD96-F54F-8A22-EE8438A401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40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FF46-FD96-F54F-8A22-EE8438A401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1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FF46-FD96-F54F-8A22-EE8438A401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37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FF46-FD96-F54F-8A22-EE8438A401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82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FF46-FD96-F54F-8A22-EE8438A401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13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FF46-FD96-F54F-8A22-EE8438A401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26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FF46-FD96-F54F-8A22-EE8438A401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69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FF46-FD96-F54F-8A22-EE8438A401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80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33D3-ECE3-41A9-9150-7BBAA66F1714}" type="datetimeFigureOut">
              <a:rPr lang="en-PH" smtClean="0"/>
              <a:t>1/30/23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A295-E978-4C8A-BE0B-3FE0893B8D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1397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33D3-ECE3-41A9-9150-7BBAA66F1714}" type="datetimeFigureOut">
              <a:rPr lang="en-PH" smtClean="0"/>
              <a:t>1/30/23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A295-E978-4C8A-BE0B-3FE0893B8D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8605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33D3-ECE3-41A9-9150-7BBAA66F1714}" type="datetimeFigureOut">
              <a:rPr lang="en-PH" smtClean="0"/>
              <a:t>1/30/23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A295-E978-4C8A-BE0B-3FE0893B8D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89514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33D3-ECE3-41A9-9150-7BBAA66F1714}" type="datetimeFigureOut">
              <a:rPr lang="en-PH" smtClean="0"/>
              <a:t>1/30/23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A295-E978-4C8A-BE0B-3FE0893B8D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02883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33D3-ECE3-41A9-9150-7BBAA66F1714}" type="datetimeFigureOut">
              <a:rPr lang="en-PH" smtClean="0"/>
              <a:t>1/30/23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A295-E978-4C8A-BE0B-3FE0893B8D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73082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33D3-ECE3-41A9-9150-7BBAA66F1714}" type="datetimeFigureOut">
              <a:rPr lang="en-PH" smtClean="0"/>
              <a:t>1/30/23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A295-E978-4C8A-BE0B-3FE0893B8D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6599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33D3-ECE3-41A9-9150-7BBAA66F1714}" type="datetimeFigureOut">
              <a:rPr lang="en-PH" smtClean="0"/>
              <a:t>1/30/23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A295-E978-4C8A-BE0B-3FE0893B8D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88832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33D3-ECE3-41A9-9150-7BBAA66F1714}" type="datetimeFigureOut">
              <a:rPr lang="en-PH" smtClean="0"/>
              <a:t>1/30/23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A295-E978-4C8A-BE0B-3FE0893B8D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26710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33D3-ECE3-41A9-9150-7BBAA66F1714}" type="datetimeFigureOut">
              <a:rPr lang="en-PH" smtClean="0"/>
              <a:t>1/30/23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A295-E978-4C8A-BE0B-3FE0893B8D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67263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33D3-ECE3-41A9-9150-7BBAA66F1714}" type="datetimeFigureOut">
              <a:rPr lang="en-PH" smtClean="0"/>
              <a:t>1/30/23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A295-E978-4C8A-BE0B-3FE0893B8D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7446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33D3-ECE3-41A9-9150-7BBAA66F1714}" type="datetimeFigureOut">
              <a:rPr lang="en-PH" smtClean="0"/>
              <a:t>1/30/23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A295-E978-4C8A-BE0B-3FE0893B8D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52506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B33D3-ECE3-41A9-9150-7BBAA66F1714}" type="datetimeFigureOut">
              <a:rPr lang="en-PH" smtClean="0"/>
              <a:t>1/30/23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1A295-E978-4C8A-BE0B-3FE0893B8D3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8382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jp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6.png"/><Relationship Id="rId9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hyperlink" Target="https://pixabay.com/ko/%EC%B9%B4%EB%A9%94%EB%9D%BC-%EC%82%AC%EC%A7%84-%EC%B4%88%EC%83%81%ED%99%94-1710849/" TargetMode="External"/><Relationship Id="rId18" Type="http://schemas.openxmlformats.org/officeDocument/2006/relationships/image" Target="../media/image31.jpg"/><Relationship Id="rId3" Type="http://schemas.openxmlformats.org/officeDocument/2006/relationships/image" Target="../media/image4.jpg"/><Relationship Id="rId21" Type="http://schemas.openxmlformats.org/officeDocument/2006/relationships/image" Target="../media/image3.jpg"/><Relationship Id="rId7" Type="http://schemas.openxmlformats.org/officeDocument/2006/relationships/hyperlink" Target="http://www.pngall.com/community-png" TargetMode="External"/><Relationship Id="rId12" Type="http://schemas.openxmlformats.org/officeDocument/2006/relationships/image" Target="../media/image28.png"/><Relationship Id="rId17" Type="http://schemas.openxmlformats.org/officeDocument/2006/relationships/hyperlink" Target="https://es.wikipedia.org/wiki/Archivo:Speaker_Icon_BLACK.svg" TargetMode="Externa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0.png"/><Relationship Id="rId20" Type="http://schemas.openxmlformats.org/officeDocument/2006/relationships/hyperlink" Target="https://www.facebook.com/asfcontroltaskforce?__cft__%5B0%5D=AZW36Fsr5ee9wSxVFcizK_b3EhGSGfY8LjkAr4ujec8Nycm2D614HUGYandB7IYZvwwZO0nyAuUnRTF0unJde5bQ3V2jad6zLEXxBnHd8qGY8ZU0EIh1SYBnkKU4cXseOrhW5bk6BKfQjCuah5IFKmgq&amp;__tn__=-UC*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hyperlink" Target="http://pngimg.com/download/35677" TargetMode="External"/><Relationship Id="rId5" Type="http://schemas.openxmlformats.org/officeDocument/2006/relationships/hyperlink" Target="https://commons.wikimedia.org/wiki/File:Bank_(169673)_-_The_Noun_Project.svg" TargetMode="External"/><Relationship Id="rId15" Type="http://schemas.openxmlformats.org/officeDocument/2006/relationships/hyperlink" Target="https://game-icons.net/1x1/delapouite/gloves.html" TargetMode="External"/><Relationship Id="rId10" Type="http://schemas.openxmlformats.org/officeDocument/2006/relationships/image" Target="../media/image27.png"/><Relationship Id="rId19" Type="http://schemas.openxmlformats.org/officeDocument/2006/relationships/hyperlink" Target="https://publicdomainpictures.net/view-image.php?image=137880&amp;picture=-" TargetMode="External"/><Relationship Id="rId4" Type="http://schemas.openxmlformats.org/officeDocument/2006/relationships/image" Target="../media/image24.png"/><Relationship Id="rId9" Type="http://schemas.openxmlformats.org/officeDocument/2006/relationships/hyperlink" Target="https://pixabay.com/en/magnifier-glass-icon-nero-vector-1093183/" TargetMode="External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4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hyperlink" Target="https://www.facebook.com/asfcontroltaskforce?__cft__%5B0%5D=AZW36Fsr5ee9wSxVFcizK_b3EhGSGfY8LjkAr4ujec8Nycm2D614HUGYandB7IYZvwwZO0nyAuUnRTF0unJde5bQ3V2jad6zLEXxBnHd8qGY8ZU0EIh1SYBnkKU4cXseOrhW5bk6BKfQjCuah5IFKmgq&amp;__tn__=-UC*F" TargetMode="External"/><Relationship Id="rId9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4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43.pn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hyperlink" Target="https://www.facebook.com/asfcontroltaskforce?__cft__%5B0%5D=AZW36Fsr5ee9wSxVFcizK_b3EhGSGfY8LjkAr4ujec8Nycm2D614HUGYandB7IYZvwwZO0nyAuUnRTF0unJde5bQ3V2jad6zLEXxBnHd8qGY8ZU0EIh1SYBnkKU4cXseOrhW5bk6BKfQjCuah5IFKmgq&amp;__tn__=-UC*F" TargetMode="External"/><Relationship Id="rId9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.jpg"/><Relationship Id="rId7" Type="http://schemas.openxmlformats.org/officeDocument/2006/relationships/image" Target="../media/image47.jp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11" Type="http://schemas.openxmlformats.org/officeDocument/2006/relationships/hyperlink" Target="https://www.facebook.com/asfcontroltaskforce?__cft__%5B0%5D=AZW36Fsr5ee9wSxVFcizK_b3EhGSGfY8LjkAr4ujec8Nycm2D614HUGYandB7IYZvwwZO0nyAuUnRTF0unJde5bQ3V2jad6zLEXxBnHd8qGY8ZU0EIh1SYBnkKU4cXseOrhW5bk6BKfQjCuah5IFKmgq&amp;__tn__=-UC*F" TargetMode="External"/><Relationship Id="rId5" Type="http://schemas.openxmlformats.org/officeDocument/2006/relationships/image" Target="../media/image45.jpg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g"/><Relationship Id="rId3" Type="http://schemas.openxmlformats.org/officeDocument/2006/relationships/image" Target="../media/image4.jpg"/><Relationship Id="rId7" Type="http://schemas.openxmlformats.org/officeDocument/2006/relationships/image" Target="../media/image54.jpg"/><Relationship Id="rId12" Type="http://schemas.openxmlformats.org/officeDocument/2006/relationships/image" Target="../media/image5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11" Type="http://schemas.openxmlformats.org/officeDocument/2006/relationships/image" Target="../media/image58.jpg"/><Relationship Id="rId5" Type="http://schemas.openxmlformats.org/officeDocument/2006/relationships/hyperlink" Target="https://www.facebook.com/asfcontroltaskforce?__cft__%5B0%5D=AZW36Fsr5ee9wSxVFcizK_b3EhGSGfY8LjkAr4ujec8Nycm2D614HUGYandB7IYZvwwZO0nyAuUnRTF0unJde5bQ3V2jad6zLEXxBnHd8qGY8ZU0EIh1SYBnkKU4cXseOrhW5bk6BKfQjCuah5IFKmgq&amp;__tn__=-UC*F" TargetMode="External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4.jp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hyperlink" Target="https://www.facebook.com/asfcontroltaskforce?__cft__%5B0%5D=AZW36Fsr5ee9wSxVFcizK_b3EhGSGfY8LjkAr4ujec8Nycm2D614HUGYandB7IYZvwwZO0nyAuUnRTF0unJde5bQ3V2jad6zLEXxBnHd8qGY8ZU0EIh1SYBnkKU4cXseOrhW5bk6BKfQjCuah5IFKmgq&amp;__tn__=-UC*F" TargetMode="External"/><Relationship Id="rId10" Type="http://schemas.openxmlformats.org/officeDocument/2006/relationships/image" Target="../media/image3.jpg"/><Relationship Id="rId4" Type="http://schemas.openxmlformats.org/officeDocument/2006/relationships/image" Target="../media/image61.png"/><Relationship Id="rId9" Type="http://schemas.openxmlformats.org/officeDocument/2006/relationships/image" Target="../media/image6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hyperlink" Target="https://www.pigprogress.net/the-industrymarkets/market-trends-analysis-the-industrymarkets-2/asf-philippines-da-to-establish-p5-5-million-pig-multiplier-facility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3.jpg"/><Relationship Id="rId4" Type="http://schemas.openxmlformats.org/officeDocument/2006/relationships/hyperlink" Target="https://www.facebook.com/asfcontroltaskforce?__cft__%5B0%5D=AZW36Fsr5ee9wSxVFcizK_b3EhGSGfY8LjkAr4ujec8Nycm2D614HUGYandB7IYZvwwZO0nyAuUnRTF0unJde5bQ3V2jad6zLEXxBnHd8qGY8ZU0EIh1SYBnkKU4cXseOrhW5bk6BKfQjCuah5IFKmgq&amp;__tn__=-UC*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74C8F3-2DB3-D143-8DD6-7C15753F4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612" y="0"/>
            <a:ext cx="6693218" cy="5954264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5123EC46-F141-F446-808A-4C32701986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3081" y="2627241"/>
            <a:ext cx="2236307" cy="223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80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FD86FB58-250A-2A40-931F-D317A3714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236" y="88790"/>
            <a:ext cx="4493933" cy="57922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A0855B-6E46-714B-8750-EF871CD2922F}"/>
              </a:ext>
            </a:extLst>
          </p:cNvPr>
          <p:cNvSpPr/>
          <p:nvPr/>
        </p:nvSpPr>
        <p:spPr>
          <a:xfrm>
            <a:off x="9497545" y="1695237"/>
            <a:ext cx="1272989" cy="412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Philippine Warty Pig </a:t>
            </a:r>
          </a:p>
          <a:p>
            <a:pPr algn="ctr"/>
            <a:r>
              <a:rPr lang="en-US" sz="900" b="1" dirty="0">
                <a:solidFill>
                  <a:schemeClr val="tx1"/>
                </a:solidFill>
              </a:rPr>
              <a:t>(</a:t>
            </a:r>
            <a:r>
              <a:rPr lang="en-US" sz="900" b="1" i="1" dirty="0">
                <a:solidFill>
                  <a:schemeClr val="tx1"/>
                </a:solidFill>
              </a:rPr>
              <a:t>Sus </a:t>
            </a:r>
            <a:r>
              <a:rPr lang="en-US" sz="900" b="1" i="1" dirty="0" err="1">
                <a:solidFill>
                  <a:schemeClr val="tx1"/>
                </a:solidFill>
              </a:rPr>
              <a:t>phiippensis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4248EA-A902-1E40-BF7C-3CE29694B756}"/>
              </a:ext>
            </a:extLst>
          </p:cNvPr>
          <p:cNvSpPr/>
          <p:nvPr/>
        </p:nvSpPr>
        <p:spPr>
          <a:xfrm>
            <a:off x="10456769" y="2739625"/>
            <a:ext cx="1272989" cy="412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Philippine Warty Pig </a:t>
            </a:r>
          </a:p>
          <a:p>
            <a:pPr algn="ctr"/>
            <a:r>
              <a:rPr lang="en-US" sz="900" b="1" dirty="0">
                <a:solidFill>
                  <a:schemeClr val="tx1"/>
                </a:solidFill>
              </a:rPr>
              <a:t>(</a:t>
            </a:r>
            <a:r>
              <a:rPr lang="en-US" sz="900" b="1" i="1" dirty="0">
                <a:solidFill>
                  <a:schemeClr val="tx1"/>
                </a:solidFill>
              </a:rPr>
              <a:t>Sus </a:t>
            </a:r>
            <a:r>
              <a:rPr lang="en-US" sz="900" b="1" i="1" dirty="0" err="1">
                <a:solidFill>
                  <a:schemeClr val="tx1"/>
                </a:solidFill>
              </a:rPr>
              <a:t>phiippensis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F01DFD-9F3C-2F45-9C52-86E020CB8B6D}"/>
              </a:ext>
            </a:extLst>
          </p:cNvPr>
          <p:cNvSpPr/>
          <p:nvPr/>
        </p:nvSpPr>
        <p:spPr>
          <a:xfrm>
            <a:off x="8652341" y="2984923"/>
            <a:ext cx="1272989" cy="412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Mindoro Warty Pig </a:t>
            </a:r>
          </a:p>
          <a:p>
            <a:pPr algn="ctr"/>
            <a:r>
              <a:rPr lang="en-US" sz="900" b="1" dirty="0">
                <a:solidFill>
                  <a:schemeClr val="tx1"/>
                </a:solidFill>
              </a:rPr>
              <a:t>(</a:t>
            </a:r>
            <a:r>
              <a:rPr lang="en-US" sz="900" b="1" i="1" dirty="0">
                <a:solidFill>
                  <a:schemeClr val="tx1"/>
                </a:solidFill>
              </a:rPr>
              <a:t>Sus </a:t>
            </a:r>
            <a:r>
              <a:rPr lang="en-US" sz="900" b="1" i="1" dirty="0" err="1">
                <a:solidFill>
                  <a:schemeClr val="tx1"/>
                </a:solidFill>
              </a:rPr>
              <a:t>oliveri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77839A-4018-FC49-BCA9-52DD7B864CCE}"/>
              </a:ext>
            </a:extLst>
          </p:cNvPr>
          <p:cNvSpPr/>
          <p:nvPr/>
        </p:nvSpPr>
        <p:spPr>
          <a:xfrm>
            <a:off x="8015846" y="4020614"/>
            <a:ext cx="1272989" cy="412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Palawan </a:t>
            </a:r>
            <a:r>
              <a:rPr lang="en-US" sz="900" b="1" dirty="0" err="1">
                <a:solidFill>
                  <a:schemeClr val="tx1"/>
                </a:solidFill>
              </a:rPr>
              <a:t>Bearde</a:t>
            </a:r>
            <a:r>
              <a:rPr lang="en-US" sz="900" b="1" dirty="0">
                <a:solidFill>
                  <a:schemeClr val="tx1"/>
                </a:solidFill>
              </a:rPr>
              <a:t> Pig </a:t>
            </a:r>
          </a:p>
          <a:p>
            <a:pPr algn="ctr"/>
            <a:r>
              <a:rPr lang="en-US" sz="900" b="1" dirty="0">
                <a:solidFill>
                  <a:schemeClr val="tx1"/>
                </a:solidFill>
              </a:rPr>
              <a:t>(</a:t>
            </a:r>
            <a:r>
              <a:rPr lang="en-US" sz="900" b="1" i="1" dirty="0">
                <a:solidFill>
                  <a:schemeClr val="tx1"/>
                </a:solidFill>
              </a:rPr>
              <a:t>Sus </a:t>
            </a:r>
            <a:r>
              <a:rPr lang="en-US" sz="900" b="1" i="1" dirty="0" err="1">
                <a:solidFill>
                  <a:schemeClr val="tx1"/>
                </a:solidFill>
              </a:rPr>
              <a:t>ahoenobarbus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705F5B-A9ED-D149-BBA3-3857143D28A1}"/>
              </a:ext>
            </a:extLst>
          </p:cNvPr>
          <p:cNvSpPr/>
          <p:nvPr/>
        </p:nvSpPr>
        <p:spPr>
          <a:xfrm>
            <a:off x="9715218" y="3741084"/>
            <a:ext cx="1272989" cy="412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Visayan Warty Pig </a:t>
            </a:r>
          </a:p>
          <a:p>
            <a:pPr algn="ctr"/>
            <a:r>
              <a:rPr lang="en-US" sz="900" b="1" dirty="0">
                <a:solidFill>
                  <a:schemeClr val="tx1"/>
                </a:solidFill>
              </a:rPr>
              <a:t>(</a:t>
            </a:r>
            <a:r>
              <a:rPr lang="en-US" sz="900" b="1" i="1" dirty="0">
                <a:solidFill>
                  <a:schemeClr val="tx1"/>
                </a:solidFill>
              </a:rPr>
              <a:t>Sus </a:t>
            </a:r>
            <a:r>
              <a:rPr lang="en-US" sz="900" b="1" i="1" dirty="0" err="1">
                <a:solidFill>
                  <a:schemeClr val="tx1"/>
                </a:solidFill>
              </a:rPr>
              <a:t>cebifrons</a:t>
            </a:r>
            <a:r>
              <a:rPr lang="en-US" sz="900" b="1" i="1" dirty="0">
                <a:solidFill>
                  <a:schemeClr val="tx1"/>
                </a:solidFill>
              </a:rPr>
              <a:t>)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6C997D-05A2-BA4D-93D0-5E61AF262A4A}"/>
              </a:ext>
            </a:extLst>
          </p:cNvPr>
          <p:cNvSpPr/>
          <p:nvPr/>
        </p:nvSpPr>
        <p:spPr>
          <a:xfrm>
            <a:off x="10645028" y="4972187"/>
            <a:ext cx="1272989" cy="412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Philippine Warty Pig </a:t>
            </a:r>
          </a:p>
          <a:p>
            <a:pPr algn="ctr"/>
            <a:r>
              <a:rPr lang="en-US" sz="900" b="1" dirty="0">
                <a:solidFill>
                  <a:schemeClr val="tx1"/>
                </a:solidFill>
              </a:rPr>
              <a:t>(</a:t>
            </a:r>
            <a:r>
              <a:rPr lang="en-US" sz="900" b="1" i="1" dirty="0">
                <a:solidFill>
                  <a:schemeClr val="tx1"/>
                </a:solidFill>
              </a:rPr>
              <a:t>Sus </a:t>
            </a:r>
            <a:r>
              <a:rPr lang="en-US" sz="900" b="1" i="1" dirty="0" err="1">
                <a:solidFill>
                  <a:schemeClr val="tx1"/>
                </a:solidFill>
              </a:rPr>
              <a:t>phiippensis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24" name="Picture 23" descr="A picture containing ground, outdoor, mammal, standing&#10;&#10;Description automatically generated">
            <a:extLst>
              <a:ext uri="{FF2B5EF4-FFF2-40B4-BE49-F238E27FC236}">
                <a16:creationId xmlns:a16="http://schemas.microsoft.com/office/drawing/2014/main" id="{6A1BAA6E-07C2-CC4A-B5C9-838279D845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3"/>
          <a:stretch/>
        </p:blipFill>
        <p:spPr>
          <a:xfrm>
            <a:off x="943805" y="365789"/>
            <a:ext cx="1864659" cy="25025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40833A6-0C50-8D45-A992-28455EDB0875}"/>
              </a:ext>
            </a:extLst>
          </p:cNvPr>
          <p:cNvSpPr txBox="1"/>
          <p:nvPr/>
        </p:nvSpPr>
        <p:spPr>
          <a:xfrm>
            <a:off x="1768653" y="2614228"/>
            <a:ext cx="5091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i="1" dirty="0">
                <a:solidFill>
                  <a:schemeClr val="bg1"/>
                </a:solidFill>
              </a:rPr>
              <a:t>World Wildlife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FCCC93-2145-624C-B750-755F4A855D59}"/>
              </a:ext>
            </a:extLst>
          </p:cNvPr>
          <p:cNvSpPr txBox="1"/>
          <p:nvPr/>
        </p:nvSpPr>
        <p:spPr>
          <a:xfrm>
            <a:off x="1075763" y="65928"/>
            <a:ext cx="5091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/>
              <a:t>PALAWAN BEARDED PIG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ED2057-CEA5-5149-9132-60F7E1568637}"/>
              </a:ext>
            </a:extLst>
          </p:cNvPr>
          <p:cNvSpPr txBox="1"/>
          <p:nvPr/>
        </p:nvSpPr>
        <p:spPr>
          <a:xfrm>
            <a:off x="4625601" y="108284"/>
            <a:ext cx="5091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/>
              <a:t>PHILIPPINE WARTY PIG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DC9D7E-7EF7-4C4C-99DF-DEEF013B6FEC}"/>
              </a:ext>
            </a:extLst>
          </p:cNvPr>
          <p:cNvSpPr txBox="1"/>
          <p:nvPr/>
        </p:nvSpPr>
        <p:spPr>
          <a:xfrm>
            <a:off x="1107272" y="3134663"/>
            <a:ext cx="5091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/>
              <a:t>MINDORO WARTY PIG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00C85F-72F8-3C40-8620-A4F94779987A}"/>
              </a:ext>
            </a:extLst>
          </p:cNvPr>
          <p:cNvSpPr txBox="1"/>
          <p:nvPr/>
        </p:nvSpPr>
        <p:spPr>
          <a:xfrm>
            <a:off x="4770713" y="3199444"/>
            <a:ext cx="5091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/>
              <a:t>VISAYAN WARTY PIG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4FF77-C0DA-DD43-A2A3-49502A474BE0}"/>
              </a:ext>
            </a:extLst>
          </p:cNvPr>
          <p:cNvSpPr txBox="1"/>
          <p:nvPr/>
        </p:nvSpPr>
        <p:spPr>
          <a:xfrm>
            <a:off x="4853358" y="5852432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/>
              <a:t>https://</a:t>
            </a:r>
            <a:r>
              <a:rPr lang="en-US" sz="800" i="1" dirty="0" err="1"/>
              <a:t>animalia.bio</a:t>
            </a:r>
            <a:r>
              <a:rPr lang="en-US" sz="800" i="1" dirty="0"/>
              <a:t>/</a:t>
            </a:r>
            <a:r>
              <a:rPr lang="en-US" sz="800" i="1" dirty="0" err="1"/>
              <a:t>visayan</a:t>
            </a:r>
            <a:r>
              <a:rPr lang="en-US" sz="800" i="1" dirty="0"/>
              <a:t>-warty-pig</a:t>
            </a:r>
          </a:p>
        </p:txBody>
      </p:sp>
      <p:pic>
        <p:nvPicPr>
          <p:cNvPr id="32" name="Picture 31" descr="A picture containing ground, outdoor, mammal, swine&#10;&#10;Description automatically generated">
            <a:extLst>
              <a:ext uri="{FF2B5EF4-FFF2-40B4-BE49-F238E27FC236}">
                <a16:creationId xmlns:a16="http://schemas.microsoft.com/office/drawing/2014/main" id="{34130E85-970E-F94F-B318-CFB370FBD8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t="6848" b="10145"/>
          <a:stretch/>
        </p:blipFill>
        <p:spPr>
          <a:xfrm>
            <a:off x="3892353" y="3561155"/>
            <a:ext cx="3021574" cy="231183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FB9B140-4224-1B4D-B0CA-B4251048F8BF}"/>
              </a:ext>
            </a:extLst>
          </p:cNvPr>
          <p:cNvSpPr txBox="1"/>
          <p:nvPr/>
        </p:nvSpPr>
        <p:spPr>
          <a:xfrm>
            <a:off x="4591236" y="2857788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/>
              <a:t>https://</a:t>
            </a:r>
            <a:r>
              <a:rPr lang="en-US" sz="800" i="1" dirty="0" err="1"/>
              <a:t>alchetron.com</a:t>
            </a:r>
            <a:r>
              <a:rPr lang="en-US" sz="800" i="1" dirty="0"/>
              <a:t>/Philippine-warty-pig</a:t>
            </a:r>
          </a:p>
        </p:txBody>
      </p:sp>
      <p:pic>
        <p:nvPicPr>
          <p:cNvPr id="36" name="Picture 35" descr="A picture containing swine, outdoor, mammal, ground&#10;&#10;Description automatically generated">
            <a:extLst>
              <a:ext uri="{FF2B5EF4-FFF2-40B4-BE49-F238E27FC236}">
                <a16:creationId xmlns:a16="http://schemas.microsoft.com/office/drawing/2014/main" id="{2A38061E-57A8-E247-A32C-820BEB6C46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640" y="482888"/>
            <a:ext cx="3175000" cy="23749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6C409B2-0B12-DB4F-9673-456D380FDFDD}"/>
              </a:ext>
            </a:extLst>
          </p:cNvPr>
          <p:cNvSpPr txBox="1"/>
          <p:nvPr/>
        </p:nvSpPr>
        <p:spPr>
          <a:xfrm>
            <a:off x="844353" y="5880729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/>
              <a:t>http://</a:t>
            </a:r>
            <a:r>
              <a:rPr lang="en-US" sz="800" i="1" dirty="0" err="1"/>
              <a:t>www.naujan.com</a:t>
            </a:r>
            <a:r>
              <a:rPr lang="en-US" sz="800" i="1" dirty="0"/>
              <a:t>/the-</a:t>
            </a:r>
            <a:r>
              <a:rPr lang="en-US" sz="800" i="1" dirty="0" err="1"/>
              <a:t>mindoro</a:t>
            </a:r>
            <a:r>
              <a:rPr lang="en-US" sz="800" i="1" dirty="0"/>
              <a:t>-warty-pig/</a:t>
            </a:r>
          </a:p>
        </p:txBody>
      </p:sp>
      <p:pic>
        <p:nvPicPr>
          <p:cNvPr id="40" name="Picture 39" descr="A picture containing ground, outdoor, mammal, swine&#10;&#10;Description automatically generated">
            <a:extLst>
              <a:ext uri="{FF2B5EF4-FFF2-40B4-BE49-F238E27FC236}">
                <a16:creationId xmlns:a16="http://schemas.microsoft.com/office/drawing/2014/main" id="{EA9D684A-05DF-4B4C-98AE-2CEB589C7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3" y="3404092"/>
            <a:ext cx="1864658" cy="24354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8B089AE-E9CB-FB4F-BC33-1A33608125CE}"/>
              </a:ext>
            </a:extLst>
          </p:cNvPr>
          <p:cNvSpPr txBox="1"/>
          <p:nvPr/>
        </p:nvSpPr>
        <p:spPr>
          <a:xfrm>
            <a:off x="7562523" y="5779939"/>
            <a:ext cx="4493933" cy="431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ASF Zoning Map as of 22 June 2021 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r>
              <a:rPr lang="en-GB" sz="10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with indicated population distribution of Philippine wild pigs</a:t>
            </a:r>
            <a:endParaRPr lang="en-PH" sz="1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3E273915-A3C4-BC4C-A85C-8ECD2CFD3E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899" y="6045231"/>
            <a:ext cx="812769" cy="81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31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8286F9-5F21-A243-9B61-94F0367F5356}"/>
              </a:ext>
            </a:extLst>
          </p:cNvPr>
          <p:cNvSpPr txBox="1"/>
          <p:nvPr/>
        </p:nvSpPr>
        <p:spPr>
          <a:xfrm>
            <a:off x="5138417" y="639633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ASF in Wild Pigs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CB1837B-DA0D-C148-AB00-5F9002CE4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8" y="3000783"/>
            <a:ext cx="3872753" cy="30695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A18785-8C63-504D-A77E-9A514069F2E8}"/>
              </a:ext>
            </a:extLst>
          </p:cNvPr>
          <p:cNvSpPr txBox="1"/>
          <p:nvPr/>
        </p:nvSpPr>
        <p:spPr>
          <a:xfrm>
            <a:off x="8549487" y="6559188"/>
            <a:ext cx="5091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/>
              <a:t>Chavez </a:t>
            </a:r>
            <a:r>
              <a:rPr lang="en-US" sz="1400" b="1" i="1" dirty="0"/>
              <a:t>et. al., </a:t>
            </a:r>
            <a:r>
              <a:rPr lang="en-US" sz="1400" b="1" dirty="0"/>
              <a:t>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B2CAC2-F709-1B4C-AFA1-89D9087FF174}"/>
              </a:ext>
            </a:extLst>
          </p:cNvPr>
          <p:cNvSpPr txBox="1"/>
          <p:nvPr/>
        </p:nvSpPr>
        <p:spPr>
          <a:xfrm>
            <a:off x="2068006" y="6488667"/>
            <a:ext cx="6822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1800" b="1" dirty="0" err="1">
                <a:effectLst/>
              </a:rPr>
              <a:t>Suiform</a:t>
            </a:r>
            <a:r>
              <a:rPr lang="en-PH" sz="1800" b="1" dirty="0">
                <a:effectLst/>
              </a:rPr>
              <a:t> Soundings 20(1) </a:t>
            </a:r>
            <a:endParaRPr lang="en-PH" b="1" dirty="0">
              <a:effectLst/>
            </a:endParaRPr>
          </a:p>
        </p:txBody>
      </p:sp>
      <p:pic>
        <p:nvPicPr>
          <p:cNvPr id="17" name="Picture 16" descr="A picture containing text, screenshot, mammal&#10;&#10;Description automatically generated">
            <a:extLst>
              <a:ext uri="{FF2B5EF4-FFF2-40B4-BE49-F238E27FC236}">
                <a16:creationId xmlns:a16="http://schemas.microsoft.com/office/drawing/2014/main" id="{C4A95831-7195-4046-B79F-C3DA063FA6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30"/>
          <a:stretch/>
        </p:blipFill>
        <p:spPr>
          <a:xfrm>
            <a:off x="0" y="1"/>
            <a:ext cx="12192000" cy="28687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5E9519-5EB1-2A43-9E1C-FAAA3DFA9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266" y="2842934"/>
            <a:ext cx="713030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141111"/>
                </a:solidFill>
                <a:effectLst/>
                <a:latin typeface="ArialMT"/>
              </a:rPr>
              <a:t>On January 4, 2021: an unexplained death of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141111"/>
                </a:solidFill>
                <a:effectLst/>
                <a:latin typeface="ArialMT"/>
              </a:rPr>
              <a:t>nine wild pigs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141111"/>
                </a:solidFill>
                <a:effectLst/>
                <a:latin typeface="ArialMT"/>
              </a:rPr>
              <a:t>, morphologically identified as Philippine warty pigs 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141111"/>
                </a:solidFill>
                <a:effectLst/>
                <a:latin typeface="Arial" panose="020B0604020202020204" pitchFamily="34" charset="0"/>
              </a:rPr>
              <a:t>Sus 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rgbClr val="141111"/>
                </a:solidFill>
                <a:effectLst/>
                <a:latin typeface="Arial" panose="020B0604020202020204" pitchFamily="34" charset="0"/>
              </a:rPr>
              <a:t>philippensis</a:t>
            </a:r>
            <a:endParaRPr kumimoji="0" lang="en-US" altLang="en-US" b="0" i="1" u="none" strike="noStrike" cap="none" normalizeH="0" baseline="0" dirty="0">
              <a:ln>
                <a:noFill/>
              </a:ln>
              <a:solidFill>
                <a:srgbClr val="14111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141111"/>
                </a:solidFill>
                <a:effectLst/>
                <a:latin typeface="ArialMT"/>
              </a:rPr>
              <a:t>Blood samples from these two individuals were collected and sent to Regional Animal Disease Diagnostic Laboratory (RADDL) ­XII in General Santos City for ASF testing.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141111"/>
                </a:solidFill>
                <a:effectLst/>
                <a:latin typeface="ArialMT"/>
              </a:rPr>
              <a:t>February 1, 2021: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141111"/>
                </a:solidFill>
                <a:effectLst/>
                <a:latin typeface="ArialMT"/>
              </a:rPr>
              <a:t>141 deaths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141111"/>
                </a:solidFill>
                <a:effectLst/>
                <a:latin typeface="ArialMT"/>
              </a:rPr>
              <a:t>recorded. Though not all of these dead pigs were tested for ASFV, the virus may be the most likely culprit of this die ­off. 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lang="en-US" altLang="en-US" dirty="0">
              <a:solidFill>
                <a:srgbClr val="141111"/>
              </a:solidFill>
              <a:latin typeface="ArialM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570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1996D7E-652F-DB44-9702-93EC6D5B2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899" y="6045231"/>
            <a:ext cx="812769" cy="812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C1FDD6-C084-A64F-9EAA-803552348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045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159FA9-74DC-BB4F-8D86-2D5EB0AEA4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579" y="2523366"/>
            <a:ext cx="4159421" cy="352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59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E5F71F-120C-2248-81C1-362512BDD2C3}"/>
              </a:ext>
            </a:extLst>
          </p:cNvPr>
          <p:cNvSpPr/>
          <p:nvPr/>
        </p:nvSpPr>
        <p:spPr>
          <a:xfrm>
            <a:off x="2191111" y="448574"/>
            <a:ext cx="9578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3600" b="1" i="1" dirty="0">
                <a:latin typeface="Cambria" panose="02040503050406030204" pitchFamily="18" charset="0"/>
              </a:rPr>
              <a:t>ASF Control and Prevention Strategies</a:t>
            </a:r>
            <a:endParaRPr lang="en-PH" sz="3600" i="1" dirty="0">
              <a:latin typeface="Cambria" panose="02040503050406030204" pitchFamily="18" charset="0"/>
            </a:endParaRP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7872D0A8-E9D4-4443-A907-8B220695B9AE}"/>
              </a:ext>
            </a:extLst>
          </p:cNvPr>
          <p:cNvSpPr/>
          <p:nvPr/>
        </p:nvSpPr>
        <p:spPr>
          <a:xfrm>
            <a:off x="500335" y="2725951"/>
            <a:ext cx="2156604" cy="1811543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175A5C0-B7A5-934B-B610-C6784EB5B5E5}"/>
              </a:ext>
            </a:extLst>
          </p:cNvPr>
          <p:cNvSpPr/>
          <p:nvPr/>
        </p:nvSpPr>
        <p:spPr>
          <a:xfrm>
            <a:off x="517587" y="1621769"/>
            <a:ext cx="2156603" cy="10006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LGU 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80685C3D-A437-2947-ADAC-B4FBD24D2049}"/>
              </a:ext>
            </a:extLst>
          </p:cNvPr>
          <p:cNvSpPr/>
          <p:nvPr/>
        </p:nvSpPr>
        <p:spPr>
          <a:xfrm>
            <a:off x="2774833" y="2740329"/>
            <a:ext cx="2156604" cy="1779914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21BAD32-908F-C04E-8675-65656E27E21C}"/>
              </a:ext>
            </a:extLst>
          </p:cNvPr>
          <p:cNvSpPr/>
          <p:nvPr/>
        </p:nvSpPr>
        <p:spPr>
          <a:xfrm>
            <a:off x="2792085" y="1636146"/>
            <a:ext cx="2156603" cy="10006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SURVEILLANCE</a:t>
            </a:r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64AA6423-32DA-FC40-9E81-730304CC5A4A}"/>
              </a:ext>
            </a:extLst>
          </p:cNvPr>
          <p:cNvSpPr/>
          <p:nvPr/>
        </p:nvSpPr>
        <p:spPr>
          <a:xfrm>
            <a:off x="5034954" y="2740328"/>
            <a:ext cx="2156604" cy="1762661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D941417-3395-6C47-9443-02A6CC27A87D}"/>
              </a:ext>
            </a:extLst>
          </p:cNvPr>
          <p:cNvSpPr/>
          <p:nvPr/>
        </p:nvSpPr>
        <p:spPr>
          <a:xfrm>
            <a:off x="5052206" y="1636146"/>
            <a:ext cx="2156603" cy="10006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BIOSECURITY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73E662AD-8FA7-F748-90D2-FA5E236B47DB}"/>
              </a:ext>
            </a:extLst>
          </p:cNvPr>
          <p:cNvSpPr/>
          <p:nvPr/>
        </p:nvSpPr>
        <p:spPr>
          <a:xfrm>
            <a:off x="7312328" y="2740328"/>
            <a:ext cx="2156604" cy="1728155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9BF3BCE-8A50-B740-8BCF-C2D979FADC72}"/>
              </a:ext>
            </a:extLst>
          </p:cNvPr>
          <p:cNvSpPr/>
          <p:nvPr/>
        </p:nvSpPr>
        <p:spPr>
          <a:xfrm>
            <a:off x="7329580" y="1636146"/>
            <a:ext cx="2156603" cy="100066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CAPABILITY &amp; AWARENESS</a:t>
            </a:r>
          </a:p>
        </p:txBody>
      </p:sp>
      <p:sp>
        <p:nvSpPr>
          <p:cNvPr id="17" name="Round Diagonal Corner Rectangle 16">
            <a:extLst>
              <a:ext uri="{FF2B5EF4-FFF2-40B4-BE49-F238E27FC236}">
                <a16:creationId xmlns:a16="http://schemas.microsoft.com/office/drawing/2014/main" id="{68DCCBC4-19DF-B941-A56B-CF8E48EC9B3A}"/>
              </a:ext>
            </a:extLst>
          </p:cNvPr>
          <p:cNvSpPr/>
          <p:nvPr/>
        </p:nvSpPr>
        <p:spPr>
          <a:xfrm>
            <a:off x="9589701" y="2757581"/>
            <a:ext cx="2156604" cy="1693649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FE41DCB-49A2-3E4E-9C8A-8594FB4255BE}"/>
              </a:ext>
            </a:extLst>
          </p:cNvPr>
          <p:cNvSpPr/>
          <p:nvPr/>
        </p:nvSpPr>
        <p:spPr>
          <a:xfrm>
            <a:off x="9606953" y="1653399"/>
            <a:ext cx="2156603" cy="100066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 &amp; REPOPULATION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F85D77-F04F-804C-AACF-1EED71EDDC16}"/>
              </a:ext>
            </a:extLst>
          </p:cNvPr>
          <p:cNvSpPr txBox="1"/>
          <p:nvPr/>
        </p:nvSpPr>
        <p:spPr>
          <a:xfrm>
            <a:off x="2208362" y="4830793"/>
            <a:ext cx="7712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BANTAY ASF SA BARANGAY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BABay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ASF) PROGRAM </a:t>
            </a:r>
          </a:p>
        </p:txBody>
      </p:sp>
      <p:pic>
        <p:nvPicPr>
          <p:cNvPr id="20" name="Picture 19" descr="Shape&#10;&#10;Description automatically generated with low confidence">
            <a:extLst>
              <a:ext uri="{FF2B5EF4-FFF2-40B4-BE49-F238E27FC236}">
                <a16:creationId xmlns:a16="http://schemas.microsoft.com/office/drawing/2014/main" id="{EB2F3F3B-9822-D848-8574-70E9E7D89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1041" y="2518911"/>
            <a:ext cx="1673045" cy="1673045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91EF90B6-F8A4-6C4E-95F4-E332C906D8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1105619" y="3588587"/>
            <a:ext cx="1009291" cy="1009291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2E65F7D4-A994-A642-BF2A-5B569C21D7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948197" y="3424500"/>
            <a:ext cx="899184" cy="927525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low confidence">
            <a:extLst>
              <a:ext uri="{FF2B5EF4-FFF2-40B4-BE49-F238E27FC236}">
                <a16:creationId xmlns:a16="http://schemas.microsoft.com/office/drawing/2014/main" id="{57D03D99-88A5-1B45-920C-27109DA137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072921" y="2398143"/>
            <a:ext cx="1638540" cy="1638540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low confidence">
            <a:extLst>
              <a:ext uri="{FF2B5EF4-FFF2-40B4-BE49-F238E27FC236}">
                <a16:creationId xmlns:a16="http://schemas.microsoft.com/office/drawing/2014/main" id="{1E14AC44-015E-DA43-BE90-E32B8E82FA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815152" y="3579143"/>
            <a:ext cx="981133" cy="772883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D9C4D9E4-79BF-8146-A112-DA239AE4BD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rot="5400000">
            <a:off x="5419305" y="2848154"/>
            <a:ext cx="1550838" cy="1550838"/>
          </a:xfrm>
          <a:prstGeom prst="rect">
            <a:avLst/>
          </a:prstGeom>
        </p:spPr>
      </p:pic>
      <p:pic>
        <p:nvPicPr>
          <p:cNvPr id="26" name="Picture 25" descr="Shape&#10;&#10;Description automatically generated with low confidence">
            <a:extLst>
              <a:ext uri="{FF2B5EF4-FFF2-40B4-BE49-F238E27FC236}">
                <a16:creationId xmlns:a16="http://schemas.microsoft.com/office/drawing/2014/main" id="{AC77BD87-7E21-084D-A149-ED471C1A11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608618" y="2856127"/>
            <a:ext cx="1518129" cy="1406760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D9FA8F39-E5C3-6149-9843-BE6B38217B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9801523" y="2829464"/>
            <a:ext cx="1757871" cy="157000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6CD68AD-1025-C345-8E02-784BAB2EE507}"/>
              </a:ext>
            </a:extLst>
          </p:cNvPr>
          <p:cNvSpPr/>
          <p:nvPr/>
        </p:nvSpPr>
        <p:spPr>
          <a:xfrm>
            <a:off x="8956840" y="6550223"/>
            <a:ext cx="1305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inherit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</a:t>
            </a:r>
            <a:r>
              <a:rPr lang="en-PH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inherit"/>
              </a:rPr>
              <a:t>DA-BAI</a:t>
            </a:r>
            <a:endParaRPr lang="en-PH" sz="1400" b="1" i="1" u="none" strike="noStrike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system-ui"/>
            </a:endParaRPr>
          </a:p>
        </p:txBody>
      </p:sp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DC5DED84-9551-2B48-A27F-869173EDC2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899" y="6045231"/>
            <a:ext cx="812769" cy="81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75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0B3F89-B182-0E49-8775-6D76D01498C7}"/>
              </a:ext>
            </a:extLst>
          </p:cNvPr>
          <p:cNvSpPr/>
          <p:nvPr/>
        </p:nvSpPr>
        <p:spPr>
          <a:xfrm>
            <a:off x="1828801" y="138024"/>
            <a:ext cx="9578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3600" b="1" i="1" dirty="0">
                <a:latin typeface="Cambria" panose="02040503050406030204" pitchFamily="18" charset="0"/>
              </a:rPr>
              <a:t>ASF Control and Prevention Strategies</a:t>
            </a:r>
            <a:endParaRPr lang="en-PH" sz="3600" i="1" dirty="0">
              <a:latin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72A6D1-D9A1-3747-B6DE-85264F54A715}"/>
              </a:ext>
            </a:extLst>
          </p:cNvPr>
          <p:cNvSpPr/>
          <p:nvPr/>
        </p:nvSpPr>
        <p:spPr>
          <a:xfrm>
            <a:off x="123391" y="6550223"/>
            <a:ext cx="1305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inheri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</a:t>
            </a:r>
            <a:r>
              <a:rPr lang="en-PH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inherit"/>
              </a:rPr>
              <a:t>DA-BAI</a:t>
            </a:r>
            <a:endParaRPr lang="en-PH" sz="1400" b="1" i="1" u="none" strike="noStrike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system-u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2BD93-B772-274D-83E0-8BAC75B73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9429" y="122308"/>
            <a:ext cx="1535023" cy="2331787"/>
          </a:xfrm>
          <a:prstGeom prst="rect">
            <a:avLst/>
          </a:prstGeom>
        </p:spPr>
      </p:pic>
      <p:pic>
        <p:nvPicPr>
          <p:cNvPr id="7" name="Picture 6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CB724E5D-E123-354E-89CE-72BE53E6BA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7" y="828135"/>
            <a:ext cx="4049300" cy="3088257"/>
          </a:xfrm>
          <a:prstGeom prst="rect">
            <a:avLst/>
          </a:prstGeom>
        </p:spPr>
      </p:pic>
      <p:pic>
        <p:nvPicPr>
          <p:cNvPr id="8" name="Picture 7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2E24B8A2-73F9-0C41-9CED-1D5D78601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458" y="845388"/>
            <a:ext cx="4372753" cy="3088257"/>
          </a:xfrm>
          <a:prstGeom prst="rect">
            <a:avLst/>
          </a:prstGeom>
        </p:spPr>
      </p:pic>
      <p:pic>
        <p:nvPicPr>
          <p:cNvPr id="9" name="Picture 8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5CDF2DEE-23EA-EA4A-9C19-E6549B6254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567" y="3899137"/>
            <a:ext cx="4354787" cy="2958863"/>
          </a:xfrm>
          <a:prstGeom prst="rect">
            <a:avLst/>
          </a:prstGeom>
        </p:spPr>
      </p:pic>
      <p:pic>
        <p:nvPicPr>
          <p:cNvPr id="10" name="Picture 9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CF561653-B3C3-8147-85FB-AB94F1E426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6" y="3898779"/>
            <a:ext cx="4071668" cy="29592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6739CB-7DDD-EF44-AE0A-ED348EC8C6F2}"/>
              </a:ext>
            </a:extLst>
          </p:cNvPr>
          <p:cNvSpPr/>
          <p:nvPr/>
        </p:nvSpPr>
        <p:spPr>
          <a:xfrm>
            <a:off x="9985083" y="6596390"/>
            <a:ext cx="21082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inheri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Bantay ASF sa Barangay "BABay ASF"</a:t>
            </a:r>
            <a:endParaRPr lang="en-PH" sz="800" b="1" i="0" u="none" strike="noStrike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system-u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1CCD29-CA15-3649-BC38-6F3ACFFB3DEE}"/>
              </a:ext>
            </a:extLst>
          </p:cNvPr>
          <p:cNvSpPr txBox="1"/>
          <p:nvPr/>
        </p:nvSpPr>
        <p:spPr>
          <a:xfrm>
            <a:off x="10041148" y="3140015"/>
            <a:ext cx="1897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Adopt the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BABay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ASF Program</a:t>
            </a: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9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6666B9-8035-F64B-9531-A1FD3852838E}"/>
              </a:ext>
            </a:extLst>
          </p:cNvPr>
          <p:cNvSpPr/>
          <p:nvPr/>
        </p:nvSpPr>
        <p:spPr>
          <a:xfrm>
            <a:off x="1984076" y="120771"/>
            <a:ext cx="9578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3600" b="1" i="1" dirty="0">
                <a:latin typeface="Cambria" panose="02040503050406030204" pitchFamily="18" charset="0"/>
              </a:rPr>
              <a:t>ASF Control and Prevention Strategies</a:t>
            </a:r>
            <a:endParaRPr lang="en-PH" sz="3600" i="1" dirty="0">
              <a:latin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06BF1F-94B7-7041-A6EC-95D8E80E4392}"/>
              </a:ext>
            </a:extLst>
          </p:cNvPr>
          <p:cNvSpPr/>
          <p:nvPr/>
        </p:nvSpPr>
        <p:spPr>
          <a:xfrm>
            <a:off x="2314500" y="5929121"/>
            <a:ext cx="1305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inheri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</a:t>
            </a:r>
            <a:r>
              <a:rPr lang="en-PH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inherit"/>
              </a:rPr>
              <a:t>DA-BAI</a:t>
            </a:r>
            <a:endParaRPr lang="en-PH" sz="1400" b="1" i="1" u="none" strike="noStrike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system-u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D696A3-3454-2648-ACDE-802F66D81C2D}"/>
              </a:ext>
            </a:extLst>
          </p:cNvPr>
          <p:cNvSpPr/>
          <p:nvPr/>
        </p:nvSpPr>
        <p:spPr>
          <a:xfrm>
            <a:off x="6698763" y="5946374"/>
            <a:ext cx="3526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inheri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Bantay ASF sa Barangay "BABay ASF"</a:t>
            </a:r>
            <a:endParaRPr lang="en-PH" sz="1400" b="1" i="0" u="none" strike="noStrike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system-ui"/>
            </a:endParaRPr>
          </a:p>
        </p:txBody>
      </p:sp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1E2D3FA-4733-B942-A9B2-994A21BF8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63" y="759123"/>
            <a:ext cx="3118338" cy="2639685"/>
          </a:xfrm>
          <a:prstGeom prst="rect">
            <a:avLst/>
          </a:prstGeom>
        </p:spPr>
      </p:pic>
      <p:pic>
        <p:nvPicPr>
          <p:cNvPr id="8" name="Picture 7" descr="A person petting a group of pigs in a pen&#10;&#10;Description automatically generated with low confidence">
            <a:extLst>
              <a:ext uri="{FF2B5EF4-FFF2-40B4-BE49-F238E27FC236}">
                <a16:creationId xmlns:a16="http://schemas.microsoft.com/office/drawing/2014/main" id="{AC1D2A6A-F78C-C24C-80F4-BDB658EC43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05" y="3361287"/>
            <a:ext cx="3381195" cy="2590939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B10EA735-713F-9D41-A5BC-C96DE70960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941" y="717830"/>
            <a:ext cx="3431151" cy="2629219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A974A43D-FDBD-664A-B719-D4420A0EB2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" y="693815"/>
            <a:ext cx="3605842" cy="2763082"/>
          </a:xfrm>
          <a:prstGeom prst="rect">
            <a:avLst/>
          </a:prstGeom>
        </p:spPr>
      </p:pic>
      <p:pic>
        <p:nvPicPr>
          <p:cNvPr id="11" name="Picture 1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31AEB81-86A1-5843-B06F-163F86DB8E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1" y="3429000"/>
            <a:ext cx="3623094" cy="2544792"/>
          </a:xfrm>
          <a:prstGeom prst="rect">
            <a:avLst/>
          </a:prstGeom>
        </p:spPr>
      </p:pic>
      <p:pic>
        <p:nvPicPr>
          <p:cNvPr id="12" name="Picture 11" descr="A picture containing text, window&#10;&#10;Description automatically generated">
            <a:extLst>
              <a:ext uri="{FF2B5EF4-FFF2-40B4-BE49-F238E27FC236}">
                <a16:creationId xmlns:a16="http://schemas.microsoft.com/office/drawing/2014/main" id="{D5CDA0F6-ED03-774D-B02D-AB98B4E30B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144" y="3401538"/>
            <a:ext cx="3122762" cy="2550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A2A6E0-F9FB-9A43-AF3E-378F534C9E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86680" y="135518"/>
            <a:ext cx="1517774" cy="23494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2A38BF-9E2C-534E-A180-F9539BFF01DB}"/>
              </a:ext>
            </a:extLst>
          </p:cNvPr>
          <p:cNvSpPr txBox="1"/>
          <p:nvPr/>
        </p:nvSpPr>
        <p:spPr>
          <a:xfrm>
            <a:off x="10058399" y="3347049"/>
            <a:ext cx="1961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Laboratory Capacity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Surveillance and Monitoring System</a:t>
            </a:r>
          </a:p>
        </p:txBody>
      </p:sp>
    </p:spTree>
    <p:extLst>
      <p:ext uri="{BB962C8B-B14F-4D97-AF65-F5344CB8AC3E}">
        <p14:creationId xmlns:p14="http://schemas.microsoft.com/office/powerpoint/2010/main" val="18536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tima" pitchFamily="2" charset="0"/>
              </a:rPr>
              <a:t>Your text here</a:t>
            </a:r>
            <a:endParaRPr lang="en-PH" dirty="0">
              <a:latin typeface="Optima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Optima" pitchFamily="2" charset="0"/>
              </a:rPr>
              <a:t>Type here</a:t>
            </a:r>
            <a:endParaRPr lang="en-PH" dirty="0">
              <a:latin typeface="Optima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F1F899-0320-DA4E-B8E8-0DB2BB751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EFEE43D-7016-B34E-883B-D90AADC05D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r="16155" b="-4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6" name="Picture 5" descr="A picture containing text, smoke, stack&#10;&#10;Description automatically generated">
            <a:extLst>
              <a:ext uri="{FF2B5EF4-FFF2-40B4-BE49-F238E27FC236}">
                <a16:creationId xmlns:a16="http://schemas.microsoft.com/office/drawing/2014/main" id="{813E6BDA-4C51-DA4B-92A7-4DADE4A542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6" r="10075" b="-4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7" name="Picture 6" descr="A group of people standing in a field&#10;&#10;Description automatically generated with low confidence">
            <a:extLst>
              <a:ext uri="{FF2B5EF4-FFF2-40B4-BE49-F238E27FC236}">
                <a16:creationId xmlns:a16="http://schemas.microsoft.com/office/drawing/2014/main" id="{1C2D9DF1-163E-8A43-B25A-7E0E59C12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r="21448" b="-4"/>
          <a:stretch/>
        </p:blipFill>
        <p:spPr>
          <a:xfrm>
            <a:off x="9220200" y="0"/>
            <a:ext cx="2971800" cy="3383268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2DE5D82-894D-EB42-B822-E171501AA2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r="21323" b="-4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9" name="Rectangle 19">
            <a:extLst>
              <a:ext uri="{FF2B5EF4-FFF2-40B4-BE49-F238E27FC236}">
                <a16:creationId xmlns:a16="http://schemas.microsoft.com/office/drawing/2014/main" id="{A9F856A3-F33B-FA44-B14A-C4B98B15A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3C6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64876-F2ED-2B40-BCC7-DA4AA0CCC85B}"/>
              </a:ext>
            </a:extLst>
          </p:cNvPr>
          <p:cNvSpPr/>
          <p:nvPr/>
        </p:nvSpPr>
        <p:spPr>
          <a:xfrm>
            <a:off x="8815755" y="4782683"/>
            <a:ext cx="2180492" cy="637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Quarantine and Border Controls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b="1" kern="12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Disinfection and Decontamination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b="1" kern="12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Designation of Biosecurity Officers</a:t>
            </a:r>
          </a:p>
        </p:txBody>
      </p:sp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F2CB6CE-1D94-0040-A2F4-FF75E24156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9" r="15242" b="-4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543B3C-CAF1-D04A-B3FB-638DBC9B09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3036" y="3664120"/>
            <a:ext cx="2263160" cy="2986846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36C73A89-8A31-E544-A45C-22B4AF7EE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851" y="0"/>
            <a:ext cx="3175158" cy="33470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05DAF85-CC5D-844B-969E-309C52186D39}"/>
              </a:ext>
            </a:extLst>
          </p:cNvPr>
          <p:cNvSpPr/>
          <p:nvPr/>
        </p:nvSpPr>
        <p:spPr>
          <a:xfrm>
            <a:off x="9363982" y="6596390"/>
            <a:ext cx="28280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inheri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Bantay ASF sa Barangay "BABay ASF"</a:t>
            </a:r>
            <a:endParaRPr lang="en-PH" sz="1100" b="1" i="0" u="none" strike="noStrike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system-ui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D3B1C1AE-ED2A-3045-8183-63E4CA1975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155" y="3610708"/>
            <a:ext cx="1185845" cy="296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2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23A61F-59D0-8642-8D5E-7EF6D2FCEDF0}"/>
              </a:ext>
            </a:extLst>
          </p:cNvPr>
          <p:cNvSpPr/>
          <p:nvPr/>
        </p:nvSpPr>
        <p:spPr>
          <a:xfrm>
            <a:off x="2156605" y="138024"/>
            <a:ext cx="9578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3600" b="1" i="1" dirty="0">
                <a:latin typeface="Cambria" panose="02040503050406030204" pitchFamily="18" charset="0"/>
              </a:rPr>
              <a:t>ASF Control and Prevention Strategies</a:t>
            </a:r>
            <a:endParaRPr lang="en-PH" sz="3600" i="1" dirty="0"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0A7433-A82C-1C43-B889-071C5B823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838" y="122277"/>
            <a:ext cx="1644890" cy="21607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970023-8C95-154B-A47D-B1E21F177011}"/>
              </a:ext>
            </a:extLst>
          </p:cNvPr>
          <p:cNvSpPr/>
          <p:nvPr/>
        </p:nvSpPr>
        <p:spPr>
          <a:xfrm>
            <a:off x="2573293" y="6136155"/>
            <a:ext cx="1305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inheri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</a:t>
            </a:r>
            <a:r>
              <a:rPr lang="en-PH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inherit"/>
              </a:rPr>
              <a:t>DA-BAI</a:t>
            </a:r>
            <a:endParaRPr lang="en-PH" sz="1400" b="1" i="1" u="none" strike="noStrike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system-ui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5A84548-FD0E-E947-8CCE-10EF3E1F6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31" y="2329205"/>
            <a:ext cx="3726612" cy="3812876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DFDC5BFD-C9F4-1445-BEA2-FD0C56C33F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54"/>
          <a:stretch/>
        </p:blipFill>
        <p:spPr>
          <a:xfrm>
            <a:off x="1668950" y="847585"/>
            <a:ext cx="2262802" cy="2932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798C1C-16E3-1643-89B5-6EE47131972A}"/>
              </a:ext>
            </a:extLst>
          </p:cNvPr>
          <p:cNvSpPr txBox="1"/>
          <p:nvPr/>
        </p:nvSpPr>
        <p:spPr>
          <a:xfrm>
            <a:off x="172431" y="862713"/>
            <a:ext cx="1483743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Gov’t ASF-testing Facilities</a:t>
            </a:r>
          </a:p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BAI-accredited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9EBFCC-1AC9-D14E-BCC1-34DC27E81C9F}"/>
              </a:ext>
            </a:extLst>
          </p:cNvPr>
          <p:cNvSpPr/>
          <p:nvPr/>
        </p:nvSpPr>
        <p:spPr>
          <a:xfrm>
            <a:off x="6370960" y="6576102"/>
            <a:ext cx="3526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inheri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Bantay ASF sa Barangay "BABay ASF"</a:t>
            </a:r>
            <a:endParaRPr lang="en-PH" sz="1400" b="1" i="0" u="none" strike="noStrike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system-ui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55391504-9C6B-324B-9638-9D339F3E46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11" y="830802"/>
            <a:ext cx="2334219" cy="3542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D0985B-58CD-9746-8377-A5186524D7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223" y="897148"/>
            <a:ext cx="2004377" cy="3467818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5383B90B-3AA4-254A-BD85-2AA1B0E77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346" y="869526"/>
            <a:ext cx="2070341" cy="3573077"/>
          </a:xfrm>
          <a:prstGeom prst="rect">
            <a:avLst/>
          </a:prstGeom>
        </p:spPr>
      </p:pic>
      <p:pic>
        <p:nvPicPr>
          <p:cNvPr id="14" name="Picture 13" descr="A picture containing text, person, cluttered&#10;&#10;Description automatically generated">
            <a:extLst>
              <a:ext uri="{FF2B5EF4-FFF2-40B4-BE49-F238E27FC236}">
                <a16:creationId xmlns:a16="http://schemas.microsoft.com/office/drawing/2014/main" id="{A4267B2E-0017-6642-9D7A-9C814E39A3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318" y="4356820"/>
            <a:ext cx="1875886" cy="2268268"/>
          </a:xfrm>
          <a:prstGeom prst="rect">
            <a:avLst/>
          </a:prstGeom>
        </p:spPr>
      </p:pic>
      <p:pic>
        <p:nvPicPr>
          <p:cNvPr id="15" name="Picture 14" descr="Two people standing next to a sign&#10;&#10;Description automatically generated with low confidence">
            <a:extLst>
              <a:ext uri="{FF2B5EF4-FFF2-40B4-BE49-F238E27FC236}">
                <a16:creationId xmlns:a16="http://schemas.microsoft.com/office/drawing/2014/main" id="{F02029F0-0C1E-1943-B821-6415B6721E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673" y="4364965"/>
            <a:ext cx="2076762" cy="2234242"/>
          </a:xfrm>
          <a:prstGeom prst="rect">
            <a:avLst/>
          </a:prstGeom>
        </p:spPr>
      </p:pic>
      <p:pic>
        <p:nvPicPr>
          <p:cNvPr id="16" name="Picture 15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796ED83C-51EC-E342-A8CF-D553346277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805" y="4373592"/>
            <a:ext cx="2283124" cy="219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0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Optima" pitchFamily="2" charset="0"/>
              </a:rPr>
              <a:t>Type here</a:t>
            </a:r>
            <a:endParaRPr lang="en-PH" dirty="0">
              <a:latin typeface="Optima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A2B520-E420-BB48-8967-67FE8A3FCEC2}"/>
              </a:ext>
            </a:extLst>
          </p:cNvPr>
          <p:cNvSpPr/>
          <p:nvPr/>
        </p:nvSpPr>
        <p:spPr>
          <a:xfrm>
            <a:off x="2156605" y="138024"/>
            <a:ext cx="9578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3600" b="1" i="1" dirty="0">
                <a:latin typeface="Cambria" panose="02040503050406030204" pitchFamily="18" charset="0"/>
              </a:rPr>
              <a:t>ASF Control and Prevention Strategies</a:t>
            </a:r>
            <a:endParaRPr lang="en-PH" sz="3600" i="1" dirty="0"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9506C5-2BFC-C446-A5A1-DD0E4F659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8868" y="86265"/>
            <a:ext cx="1524120" cy="21101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487A92-A5D1-AF4D-B6AC-D8C992E1B7BD}"/>
              </a:ext>
            </a:extLst>
          </p:cNvPr>
          <p:cNvSpPr/>
          <p:nvPr/>
        </p:nvSpPr>
        <p:spPr>
          <a:xfrm>
            <a:off x="8956840" y="6550223"/>
            <a:ext cx="1305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inheri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</a:t>
            </a:r>
            <a:r>
              <a:rPr lang="en-PH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inherit"/>
              </a:rPr>
              <a:t>DA-BAI</a:t>
            </a:r>
            <a:endParaRPr lang="en-PH" sz="1400" b="1" i="1" u="none" strike="noStrike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system-u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134D8F-1D60-574E-B4ED-A530279814A6}"/>
              </a:ext>
            </a:extLst>
          </p:cNvPr>
          <p:cNvSpPr txBox="1"/>
          <p:nvPr/>
        </p:nvSpPr>
        <p:spPr>
          <a:xfrm>
            <a:off x="109268" y="706794"/>
            <a:ext cx="5986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Rehabilitation of Local Swine Farms</a:t>
            </a:r>
          </a:p>
        </p:txBody>
      </p:sp>
      <p:pic>
        <p:nvPicPr>
          <p:cNvPr id="8" name="Picture 7" descr="A group of pigs in a cage&#10;&#10;Description automatically generated with low confidence">
            <a:extLst>
              <a:ext uri="{FF2B5EF4-FFF2-40B4-BE49-F238E27FC236}">
                <a16:creationId xmlns:a16="http://schemas.microsoft.com/office/drawing/2014/main" id="{522AA802-3BBF-E241-99FE-4848387C1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9" y="1121432"/>
            <a:ext cx="4973877" cy="3631721"/>
          </a:xfrm>
          <a:prstGeom prst="rect">
            <a:avLst/>
          </a:prstGeom>
        </p:spPr>
      </p:pic>
      <p:pic>
        <p:nvPicPr>
          <p:cNvPr id="9" name="Picture 8" descr="A picture containing text, person, person, bus&#10;&#10;Description automatically generated">
            <a:extLst>
              <a:ext uri="{FF2B5EF4-FFF2-40B4-BE49-F238E27FC236}">
                <a16:creationId xmlns:a16="http://schemas.microsoft.com/office/drawing/2014/main" id="{0AE3C692-E668-634B-8F48-81EF7B2029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730" y="1104182"/>
            <a:ext cx="3277410" cy="2458528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9D1E385-5A10-BF4B-B500-03DCA4FA07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13" y="3554083"/>
            <a:ext cx="3320973" cy="2544792"/>
          </a:xfrm>
          <a:prstGeom prst="rect">
            <a:avLst/>
          </a:prstGeom>
        </p:spPr>
      </p:pic>
      <p:pic>
        <p:nvPicPr>
          <p:cNvPr id="11" name="Picture 10" descr="A group of people standing in front of a white board&#10;&#10;Description automatically generated with medium confidence">
            <a:extLst>
              <a:ext uri="{FF2B5EF4-FFF2-40B4-BE49-F238E27FC236}">
                <a16:creationId xmlns:a16="http://schemas.microsoft.com/office/drawing/2014/main" id="{71A18276-9604-3B48-93DC-4B7E22CA4B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144" y="3462870"/>
            <a:ext cx="3387306" cy="25898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6A2438-4EB7-DC48-9FE0-2281F6EC6D20}"/>
              </a:ext>
            </a:extLst>
          </p:cNvPr>
          <p:cNvSpPr txBox="1"/>
          <p:nvPr/>
        </p:nvSpPr>
        <p:spPr>
          <a:xfrm>
            <a:off x="428444" y="4827918"/>
            <a:ext cx="47474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Php 400M (US$ 800M)-repopulation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Php 200M (US$ 400M)-breeder farms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Php 30B (LBP), Php 12B (DBP), Php 800M (ACPC)- Loan facilities for commercial farms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BDDD82-35DF-EE4B-8142-2AE0A7083169}"/>
              </a:ext>
            </a:extLst>
          </p:cNvPr>
          <p:cNvSpPr txBox="1"/>
          <p:nvPr/>
        </p:nvSpPr>
        <p:spPr>
          <a:xfrm>
            <a:off x="8571780" y="1395490"/>
            <a:ext cx="2588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Developed guidelines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Strict biosecurity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INSPIRE Program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7C3349-DD5D-844C-8B99-FC74478EFB4E}"/>
              </a:ext>
            </a:extLst>
          </p:cNvPr>
          <p:cNvSpPr/>
          <p:nvPr/>
        </p:nvSpPr>
        <p:spPr>
          <a:xfrm>
            <a:off x="2368304" y="6541597"/>
            <a:ext cx="3526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inheri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Bantay ASF sa Barangay "BABay ASF"</a:t>
            </a:r>
            <a:endParaRPr lang="en-PH" sz="1400" b="1" i="0" u="none" strike="noStrike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system-ui"/>
            </a:endParaRP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573E8427-D06A-5546-8A79-C814AC3929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899" y="6045231"/>
            <a:ext cx="812769" cy="8127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C56EEC-1A5E-884C-8649-E97F72BF2FFE}"/>
              </a:ext>
            </a:extLst>
          </p:cNvPr>
          <p:cNvSpPr txBox="1"/>
          <p:nvPr/>
        </p:nvSpPr>
        <p:spPr>
          <a:xfrm>
            <a:off x="10571384" y="2148545"/>
            <a:ext cx="15241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1400" b="0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Integrated National Swine Production Initiatives for Recovery and Expansion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28580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EB82B83-3750-7C4F-8ECA-444C0803F0FD}"/>
              </a:ext>
            </a:extLst>
          </p:cNvPr>
          <p:cNvSpPr/>
          <p:nvPr/>
        </p:nvSpPr>
        <p:spPr>
          <a:xfrm>
            <a:off x="268170" y="157903"/>
            <a:ext cx="9578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3600" b="1" i="1" dirty="0">
                <a:latin typeface="Cambria" panose="02040503050406030204" pitchFamily="18" charset="0"/>
              </a:rPr>
              <a:t>5-10 years from now…..</a:t>
            </a:r>
            <a:endParaRPr lang="en-PH" sz="3600" i="1" dirty="0">
              <a:latin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8D3F89-AC81-A145-92C6-BFB5A50FDC0A}"/>
              </a:ext>
            </a:extLst>
          </p:cNvPr>
          <p:cNvSpPr txBox="1"/>
          <p:nvPr/>
        </p:nvSpPr>
        <p:spPr>
          <a:xfrm>
            <a:off x="1061528" y="1351508"/>
            <a:ext cx="1006894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endParaRPr lang="en-GB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en-PH" sz="2000" dirty="0">
                <a:effectLst/>
                <a:latin typeface="ArialMT"/>
              </a:rPr>
              <a:t>Appropriate surveillance capable of early detection of the disease in both domestic and wild animals, and the implementation of consolidated contingency plans upon detection.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en-PH" sz="2000" dirty="0">
              <a:effectLst/>
              <a:latin typeface="ArialMT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en-GB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Control and prevention measures include strategies such as movement restrictions of pigs and pork products from ASF infected areas to ASF-free areas in order to contain the current ASF outbreak. 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en-PH" sz="2000" dirty="0">
              <a:effectLst/>
              <a:latin typeface="ArialMT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en-GB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Limited to no testing is being done in wild pig populations, which are as much a victim of ASF as their domestic counterparts. Hence, we also need to include wild pig populations in the epidemiological triad as they can also serve as reservoir hosts. </a:t>
            </a:r>
            <a:endParaRPr lang="en-PH" sz="2000" dirty="0">
              <a:effectLst/>
              <a:latin typeface="ArialMT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7DB3B0A-8882-5B40-AFCA-7FCF99CD4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899" y="6045231"/>
            <a:ext cx="812769" cy="81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89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41C3193-7487-0644-8E83-4DDB9BF8B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5044" y="1634642"/>
            <a:ext cx="9144000" cy="9461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0070C0"/>
                </a:solidFill>
                <a:latin typeface="Helvetica" pitchFamily="2" charset="0"/>
                <a:cs typeface="Angsana New" panose="02020603050405020304" pitchFamily="18" charset="-34"/>
              </a:rPr>
              <a:t>ASF Updates in the Philippines:</a:t>
            </a:r>
            <a:r>
              <a:rPr lang="en-US" sz="3600" b="1" dirty="0">
                <a:latin typeface="Helvetica" pitchFamily="2" charset="0"/>
                <a:cs typeface="Angsana New" panose="02020603050405020304" pitchFamily="18" charset="-34"/>
              </a:rPr>
              <a:t> Research Initiatives, Prevention and Control Efforts</a:t>
            </a:r>
            <a:endParaRPr lang="en-PH" sz="3600" b="1" dirty="0">
              <a:latin typeface="Helvetica" pitchFamily="2" charset="0"/>
              <a:cs typeface="Angsana New" panose="02020603050405020304" pitchFamily="18" charset="-34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5AFC6BA-B459-FD4A-B72D-B142C79811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02022"/>
            <a:ext cx="9144000" cy="437302"/>
          </a:xfrm>
        </p:spPr>
        <p:txBody>
          <a:bodyPr>
            <a:no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Cherry P. Fernandez-Colorado, DVM, MS, PhD, DPCLAM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College of Veterinary Medicine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University of the Philippines-Los Baños</a:t>
            </a:r>
            <a:endParaRPr lang="en-PH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75FAB65-4BE3-D34A-B59C-E843A9331C89}"/>
              </a:ext>
            </a:extLst>
          </p:cNvPr>
          <p:cNvSpPr txBox="1">
            <a:spLocks/>
          </p:cNvSpPr>
          <p:nvPr/>
        </p:nvSpPr>
        <p:spPr>
          <a:xfrm>
            <a:off x="1524000" y="3429000"/>
            <a:ext cx="9144000" cy="437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GARA Gap Analysis Workshop</a:t>
            </a:r>
            <a:endParaRPr 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February 9, 2023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2A55227-9164-1F44-B857-52211C71B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2939626"/>
            <a:ext cx="2051474" cy="205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21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EB82B83-3750-7C4F-8ECA-444C0803F0FD}"/>
              </a:ext>
            </a:extLst>
          </p:cNvPr>
          <p:cNvSpPr/>
          <p:nvPr/>
        </p:nvSpPr>
        <p:spPr>
          <a:xfrm>
            <a:off x="979517" y="251141"/>
            <a:ext cx="10862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3600" b="1" i="1" dirty="0">
                <a:latin typeface="Cambria" panose="02040503050406030204" pitchFamily="18" charset="0"/>
              </a:rPr>
              <a:t>Expectations from GARA Gap Analysis Workshop</a:t>
            </a:r>
            <a:endParaRPr lang="en-PH" sz="3600" i="1" dirty="0">
              <a:latin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8D3F89-AC81-A145-92C6-BFB5A50FDC0A}"/>
              </a:ext>
            </a:extLst>
          </p:cNvPr>
          <p:cNvSpPr txBox="1"/>
          <p:nvPr/>
        </p:nvSpPr>
        <p:spPr>
          <a:xfrm>
            <a:off x="1061528" y="1351508"/>
            <a:ext cx="100689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 identify possible research gaps in order to pursue further researches on ASF especially in wild pig populations in the Philippines.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To learn more on the different ASF control strategies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being conducted worldwide and to check if we can adopt these strategies in the Philippines. 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To further understanding on the potential role of vectors in the transmission of ASF.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 better understand the socioeconomic impacts of ASF </a:t>
            </a: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globally.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7DB3B0A-8882-5B40-AFCA-7FCF99CD4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899" y="6045231"/>
            <a:ext cx="812769" cy="81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08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0732389-E649-324D-80E3-C88574F81A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4300403"/>
              </p:ext>
            </p:extLst>
          </p:nvPr>
        </p:nvGraphicFramePr>
        <p:xfrm>
          <a:off x="1397479" y="1138686"/>
          <a:ext cx="9213012" cy="4813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90DDD869-AA56-224B-98C6-2C3A35969B8B}"/>
              </a:ext>
            </a:extLst>
          </p:cNvPr>
          <p:cNvSpPr txBox="1">
            <a:spLocks/>
          </p:cNvSpPr>
          <p:nvPr/>
        </p:nvSpPr>
        <p:spPr>
          <a:xfrm>
            <a:off x="1545036" y="126952"/>
            <a:ext cx="9144000" cy="9461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Marcellus SC" panose="020E0602050203020307" pitchFamily="34" charset="0"/>
              </a:rPr>
              <a:t>Overview of the Philippine Swine Industry</a:t>
            </a:r>
            <a:endParaRPr lang="en-PH" sz="4000" b="1" dirty="0">
              <a:latin typeface="Marcellus SC" panose="020E0602050203020307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A6F547-AC63-6246-B557-BD8981754651}"/>
              </a:ext>
            </a:extLst>
          </p:cNvPr>
          <p:cNvSpPr/>
          <p:nvPr/>
        </p:nvSpPr>
        <p:spPr>
          <a:xfrm>
            <a:off x="4710024" y="1708030"/>
            <a:ext cx="1587260" cy="42787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3565F9-2C37-4849-B7C0-80A58CCC542B}"/>
              </a:ext>
            </a:extLst>
          </p:cNvPr>
          <p:cNvSpPr/>
          <p:nvPr/>
        </p:nvSpPr>
        <p:spPr>
          <a:xfrm>
            <a:off x="8640792" y="1690777"/>
            <a:ext cx="1590136" cy="42959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67910A-A483-FB4F-80A5-BE66BFBDB1DA}"/>
              </a:ext>
            </a:extLst>
          </p:cNvPr>
          <p:cNvSpPr/>
          <p:nvPr/>
        </p:nvSpPr>
        <p:spPr>
          <a:xfrm>
            <a:off x="8821273" y="6073797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9700" lvl="0">
              <a:buClr>
                <a:srgbClr val="434343"/>
              </a:buClr>
              <a:buSzPts val="1400"/>
            </a:pPr>
            <a:r>
              <a:rPr lang="en-PH" b="1" dirty="0">
                <a:solidFill>
                  <a:srgbClr val="434343"/>
                </a:solidFill>
                <a:latin typeface="Arial" panose="020B0604020202020204" pitchFamily="34" charset="0"/>
                <a:ea typeface="Karla"/>
                <a:cs typeface="Arial" panose="020B0604020202020204" pitchFamily="34" charset="0"/>
                <a:sym typeface="Karla"/>
              </a:rPr>
              <a:t>3 million</a:t>
            </a:r>
          </a:p>
        </p:txBody>
      </p:sp>
      <p:sp>
        <p:nvSpPr>
          <p:cNvPr id="9" name="Google Shape;890;p57">
            <a:extLst>
              <a:ext uri="{FF2B5EF4-FFF2-40B4-BE49-F238E27FC236}">
                <a16:creationId xmlns:a16="http://schemas.microsoft.com/office/drawing/2014/main" id="{AD3D3EC9-9D50-014E-9159-BFB096D88231}"/>
              </a:ext>
            </a:extLst>
          </p:cNvPr>
          <p:cNvSpPr/>
          <p:nvPr/>
        </p:nvSpPr>
        <p:spPr>
          <a:xfrm flipH="1">
            <a:off x="8864600" y="6189693"/>
            <a:ext cx="112500" cy="146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B71786-7878-844E-BF34-7161DC6E773E}"/>
              </a:ext>
            </a:extLst>
          </p:cNvPr>
          <p:cNvSpPr/>
          <p:nvPr/>
        </p:nvSpPr>
        <p:spPr>
          <a:xfrm>
            <a:off x="4815740" y="6488668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9700" lvl="0">
              <a:buClr>
                <a:srgbClr val="434343"/>
              </a:buClr>
              <a:buSzPts val="1400"/>
            </a:pPr>
            <a:r>
              <a:rPr lang="en-PH" b="1" dirty="0">
                <a:solidFill>
                  <a:srgbClr val="C00000"/>
                </a:solidFill>
                <a:latin typeface="Arial" panose="020B0604020202020204" pitchFamily="34" charset="0"/>
                <a:ea typeface="Karla"/>
                <a:cs typeface="Arial" panose="020B0604020202020204" pitchFamily="34" charset="0"/>
                <a:sym typeface="Karla"/>
              </a:rPr>
              <a:t>First case</a:t>
            </a:r>
          </a:p>
        </p:txBody>
      </p:sp>
      <p:sp>
        <p:nvSpPr>
          <p:cNvPr id="11" name="Google Shape;890;p57">
            <a:extLst>
              <a:ext uri="{FF2B5EF4-FFF2-40B4-BE49-F238E27FC236}">
                <a16:creationId xmlns:a16="http://schemas.microsoft.com/office/drawing/2014/main" id="{13B01BF3-9427-2D4C-A0B6-AA6618A7A2ED}"/>
              </a:ext>
            </a:extLst>
          </p:cNvPr>
          <p:cNvSpPr/>
          <p:nvPr/>
        </p:nvSpPr>
        <p:spPr>
          <a:xfrm rot="10800000" flipH="1">
            <a:off x="5359399" y="6111180"/>
            <a:ext cx="299527" cy="34648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938;p59">
            <a:extLst>
              <a:ext uri="{FF2B5EF4-FFF2-40B4-BE49-F238E27FC236}">
                <a16:creationId xmlns:a16="http://schemas.microsoft.com/office/drawing/2014/main" id="{CD01F65F-7F8E-4D4E-B602-A4A8C9D9922D}"/>
              </a:ext>
            </a:extLst>
          </p:cNvPr>
          <p:cNvSpPr txBox="1"/>
          <p:nvPr/>
        </p:nvSpPr>
        <p:spPr>
          <a:xfrm>
            <a:off x="7729268" y="6504900"/>
            <a:ext cx="3334200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 dirty="0">
                <a:solidFill>
                  <a:srgbClr val="595959"/>
                </a:solidFill>
                <a:latin typeface="Arial" panose="020B0604020202020204" pitchFamily="34" charset="0"/>
                <a:ea typeface="Karla"/>
                <a:cs typeface="Arial" panose="020B0604020202020204" pitchFamily="34" charset="0"/>
                <a:sym typeface="Karla"/>
              </a:rPr>
              <a:t>Swine Situation Report 2018-2021 (PSA)</a:t>
            </a:r>
            <a:endParaRPr sz="1000" i="1" dirty="0">
              <a:solidFill>
                <a:srgbClr val="595959"/>
              </a:solidFill>
              <a:latin typeface="Arial" panose="020B0604020202020204" pitchFamily="34" charset="0"/>
              <a:ea typeface="Karla"/>
              <a:cs typeface="Arial" panose="020B0604020202020204" pitchFamily="34" charset="0"/>
              <a:sym typeface="Karla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19A909-57B8-4E4B-A988-A54F43DECB95}"/>
              </a:ext>
            </a:extLst>
          </p:cNvPr>
          <p:cNvSpPr/>
          <p:nvPr/>
        </p:nvSpPr>
        <p:spPr>
          <a:xfrm>
            <a:off x="10689036" y="2791326"/>
            <a:ext cx="909406" cy="2566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58C18D-411D-0841-B91E-68A20073EB5B}"/>
              </a:ext>
            </a:extLst>
          </p:cNvPr>
          <p:cNvSpPr txBox="1"/>
          <p:nvPr/>
        </p:nvSpPr>
        <p:spPr>
          <a:xfrm>
            <a:off x="10817373" y="5305233"/>
            <a:ext cx="781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68C741-3F77-564F-9BD0-6480D9CE767C}"/>
              </a:ext>
            </a:extLst>
          </p:cNvPr>
          <p:cNvSpPr txBox="1"/>
          <p:nvPr/>
        </p:nvSpPr>
        <p:spPr>
          <a:xfrm>
            <a:off x="10843933" y="5532002"/>
            <a:ext cx="781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9.94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919F5D-1F73-E342-8844-0B529F4D20BC}"/>
              </a:ext>
            </a:extLst>
          </p:cNvPr>
          <p:cNvSpPr/>
          <p:nvPr/>
        </p:nvSpPr>
        <p:spPr>
          <a:xfrm>
            <a:off x="10412839" y="1699403"/>
            <a:ext cx="1394150" cy="42959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C51E5F-9F81-8646-A302-87418FB37975}"/>
              </a:ext>
            </a:extLst>
          </p:cNvPr>
          <p:cNvSpPr/>
          <p:nvPr/>
        </p:nvSpPr>
        <p:spPr>
          <a:xfrm>
            <a:off x="10911664" y="2060699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9700" lvl="0">
              <a:buClr>
                <a:srgbClr val="434343"/>
              </a:buClr>
              <a:buSzPts val="1400"/>
            </a:pPr>
            <a:r>
              <a:rPr lang="en-PH" b="1" dirty="0">
                <a:solidFill>
                  <a:srgbClr val="C00000"/>
                </a:solidFill>
                <a:latin typeface="Arial" panose="020B0604020202020204" pitchFamily="34" charset="0"/>
                <a:ea typeface="Karla"/>
                <a:cs typeface="Arial" panose="020B0604020202020204" pitchFamily="34" charset="0"/>
                <a:sym typeface="Karla"/>
              </a:rPr>
              <a:t>3%</a:t>
            </a:r>
          </a:p>
        </p:txBody>
      </p:sp>
      <p:sp>
        <p:nvSpPr>
          <p:cNvPr id="22" name="Google Shape;890;p57">
            <a:extLst>
              <a:ext uri="{FF2B5EF4-FFF2-40B4-BE49-F238E27FC236}">
                <a16:creationId xmlns:a16="http://schemas.microsoft.com/office/drawing/2014/main" id="{740F67E0-6E86-8C44-8C3B-5D94BD59169F}"/>
              </a:ext>
            </a:extLst>
          </p:cNvPr>
          <p:cNvSpPr/>
          <p:nvPr/>
        </p:nvSpPr>
        <p:spPr>
          <a:xfrm rot="10800000" flipH="1">
            <a:off x="10761901" y="2044506"/>
            <a:ext cx="299527" cy="34648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29F8553D-EC79-7348-86E2-09ED322D6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31" y="95233"/>
            <a:ext cx="1104917" cy="110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9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10DC399-1471-BF4D-8BB2-04035AF26542}"/>
              </a:ext>
            </a:extLst>
          </p:cNvPr>
          <p:cNvSpPr/>
          <p:nvPr/>
        </p:nvSpPr>
        <p:spPr>
          <a:xfrm>
            <a:off x="304032" y="229867"/>
            <a:ext cx="9578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3600" b="1" i="1" dirty="0">
                <a:latin typeface="Cambria" panose="02040503050406030204" pitchFamily="18" charset="0"/>
              </a:rPr>
              <a:t>ASF in the Philippines</a:t>
            </a:r>
            <a:endParaRPr lang="en-PH" sz="3600" i="1" dirty="0">
              <a:latin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5C1325-6740-5342-98F2-C47BB342F820}"/>
              </a:ext>
            </a:extLst>
          </p:cNvPr>
          <p:cNvSpPr/>
          <p:nvPr/>
        </p:nvSpPr>
        <p:spPr>
          <a:xfrm>
            <a:off x="5007094" y="4537128"/>
            <a:ext cx="1122736" cy="98414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95B6F7-D470-0445-8913-FCE66600E789}"/>
              </a:ext>
            </a:extLst>
          </p:cNvPr>
          <p:cNvSpPr/>
          <p:nvPr/>
        </p:nvSpPr>
        <p:spPr>
          <a:xfrm>
            <a:off x="9797139" y="2677485"/>
            <a:ext cx="1852254" cy="1623609"/>
          </a:xfrm>
          <a:prstGeom prst="rect">
            <a:avLst/>
          </a:pr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5" name="Picture 24" descr="A picture containing chart&#10;&#10;Description automatically generated">
            <a:extLst>
              <a:ext uri="{FF2B5EF4-FFF2-40B4-BE49-F238E27FC236}">
                <a16:creationId xmlns:a16="http://schemas.microsoft.com/office/drawing/2014/main" id="{007971C4-A617-2342-8C6D-89B57C448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1665592"/>
            <a:ext cx="9297002" cy="1908674"/>
          </a:xfrm>
          <a:prstGeom prst="rect">
            <a:avLst/>
          </a:prstGeom>
        </p:spPr>
      </p:pic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7F5B4CB2-81D5-AC4D-93A2-782A4DA8C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401644"/>
            <a:ext cx="2670883" cy="34425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4CC4B6A-DE91-8E4B-A707-39282F41C402}"/>
              </a:ext>
            </a:extLst>
          </p:cNvPr>
          <p:cNvSpPr/>
          <p:nvPr/>
        </p:nvSpPr>
        <p:spPr>
          <a:xfrm>
            <a:off x="701485" y="4831498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9700" lvl="0">
              <a:buClr>
                <a:srgbClr val="434343"/>
              </a:buClr>
              <a:buSzPts val="1400"/>
            </a:pPr>
            <a:r>
              <a:rPr lang="en-PH" b="1" dirty="0">
                <a:solidFill>
                  <a:srgbClr val="434343"/>
                </a:solidFill>
                <a:latin typeface="Arial" panose="020B0604020202020204" pitchFamily="34" charset="0"/>
                <a:ea typeface="Karla"/>
                <a:cs typeface="Arial" panose="020B0604020202020204" pitchFamily="34" charset="0"/>
                <a:sym typeface="Karla"/>
              </a:rPr>
              <a:t>August 2021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C387B8F-7D42-B948-BE07-8F814AD61F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899" y="6045231"/>
            <a:ext cx="812769" cy="8127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06577B-04F8-B940-9A28-00D476844BD8}"/>
              </a:ext>
            </a:extLst>
          </p:cNvPr>
          <p:cNvSpPr txBox="1"/>
          <p:nvPr/>
        </p:nvSpPr>
        <p:spPr>
          <a:xfrm>
            <a:off x="3215080" y="3769267"/>
            <a:ext cx="8767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PH" u="none" strike="noStrike" dirty="0">
                <a:solidFill>
                  <a:srgbClr val="333333"/>
                </a:solidFill>
                <a:effectLst/>
                <a:latin typeface="Helvetica" pitchFamily="2" charset="0"/>
              </a:rPr>
              <a:t>57 provinces/81, 704 cities/municipalities/1489, and 3832 barangays/42 029 have experienced </a:t>
            </a:r>
            <a:r>
              <a:rPr lang="en-PH" u="none" strike="noStrike" dirty="0">
                <a:solidFill>
                  <a:srgbClr val="B20070"/>
                </a:solidFill>
                <a:effectLst/>
                <a:latin typeface="Helvetica" pitchFamily="2" charset="0"/>
                <a:hlinkClick r:id="rId7"/>
              </a:rPr>
              <a:t>ASF outbreaks in the Philippines</a:t>
            </a:r>
            <a:r>
              <a:rPr lang="en-PH" u="none" strike="noStrike" dirty="0">
                <a:solidFill>
                  <a:srgbClr val="333333"/>
                </a:solidFill>
                <a:effectLst/>
                <a:latin typeface="Helvetica" pitchFamily="2" charset="0"/>
              </a:rPr>
              <a:t>.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F3BFC2-A79F-E442-AC80-3317E427DD20}"/>
              </a:ext>
            </a:extLst>
          </p:cNvPr>
          <p:cNvSpPr txBox="1"/>
          <p:nvPr/>
        </p:nvSpPr>
        <p:spPr>
          <a:xfrm>
            <a:off x="3181910" y="4692370"/>
            <a:ext cx="8610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PH" b="1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November 2022, 26 municipalities, 17 provinces and 9 regions/18 regions in the country are still affected by African Swine Fever, and new outbreaks are frequently reported</a:t>
            </a:r>
            <a:r>
              <a:rPr lang="en-PH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13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0BE69F-E028-724C-8ACA-B46DFB866EB7}"/>
              </a:ext>
            </a:extLst>
          </p:cNvPr>
          <p:cNvSpPr/>
          <p:nvPr/>
        </p:nvSpPr>
        <p:spPr>
          <a:xfrm>
            <a:off x="6713972" y="6550223"/>
            <a:ext cx="3526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inheri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Bantay ASF sa Barangay "BABay ASF"</a:t>
            </a:r>
            <a:endParaRPr lang="en-PH" sz="1400" b="1" i="0" u="none" strike="noStrike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system-u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B7F392-4051-8746-A3A9-23072248A485}"/>
              </a:ext>
            </a:extLst>
          </p:cNvPr>
          <p:cNvSpPr/>
          <p:nvPr/>
        </p:nvSpPr>
        <p:spPr>
          <a:xfrm>
            <a:off x="172529" y="69012"/>
            <a:ext cx="9578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3600" b="1" i="1" dirty="0">
                <a:latin typeface="Cambria" panose="02040503050406030204" pitchFamily="18" charset="0"/>
              </a:rPr>
              <a:t>ASF in the Philippines</a:t>
            </a:r>
            <a:endParaRPr lang="en-PH" sz="3600" i="1" dirty="0">
              <a:latin typeface="Cambria" panose="02040503050406030204" pitchFamily="18" charset="0"/>
            </a:endParaRPr>
          </a:p>
        </p:txBody>
      </p:sp>
      <p:sp>
        <p:nvSpPr>
          <p:cNvPr id="12" name="Google Shape;299;p8">
            <a:extLst>
              <a:ext uri="{FF2B5EF4-FFF2-40B4-BE49-F238E27FC236}">
                <a16:creationId xmlns:a16="http://schemas.microsoft.com/office/drawing/2014/main" id="{CDA7000E-4CE4-0149-AF2D-0FED14F860BF}"/>
              </a:ext>
            </a:extLst>
          </p:cNvPr>
          <p:cNvSpPr txBox="1">
            <a:spLocks/>
          </p:cNvSpPr>
          <p:nvPr/>
        </p:nvSpPr>
        <p:spPr>
          <a:xfrm>
            <a:off x="55428" y="2385325"/>
            <a:ext cx="4150812" cy="24949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850" indent="-342900">
              <a:spcBef>
                <a:spcPts val="800"/>
              </a:spcBef>
              <a:buClr>
                <a:schemeClr val="dk1"/>
              </a:buClr>
              <a:buSzPts val="1900"/>
              <a:buFontTx/>
              <a:buChar char="-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Testing</a:t>
            </a:r>
          </a:p>
          <a:p>
            <a:pPr marL="450850" indent="-342900">
              <a:spcBef>
                <a:spcPts val="800"/>
              </a:spcBef>
              <a:buClr>
                <a:schemeClr val="dk1"/>
              </a:buClr>
              <a:buSzPts val="1900"/>
              <a:buFontTx/>
              <a:buChar char="-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Surveillance</a:t>
            </a:r>
          </a:p>
          <a:p>
            <a:pPr marL="450850" indent="-342900">
              <a:spcBef>
                <a:spcPts val="800"/>
              </a:spcBef>
              <a:buClr>
                <a:schemeClr val="dk1"/>
              </a:buClr>
              <a:buSzPts val="1900"/>
              <a:buFontTx/>
              <a:buChar char="-"/>
            </a:pPr>
            <a:r>
              <a:rPr lang="en-US" sz="2400" b="1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Biosecurity Gaps</a:t>
            </a:r>
          </a:p>
          <a:p>
            <a:pPr marL="450850" indent="-342900">
              <a:spcBef>
                <a:spcPts val="800"/>
              </a:spcBef>
              <a:buClr>
                <a:schemeClr val="dk1"/>
              </a:buClr>
              <a:buSzPts val="1900"/>
              <a:buFontTx/>
              <a:buChar char="-"/>
            </a:pPr>
            <a:r>
              <a:rPr lang="en-US" sz="2400" b="1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ASF Research</a:t>
            </a:r>
          </a:p>
          <a:p>
            <a:pPr marL="450850" indent="-342900">
              <a:spcBef>
                <a:spcPts val="800"/>
              </a:spcBef>
              <a:buClr>
                <a:schemeClr val="dk1"/>
              </a:buClr>
              <a:buSzPts val="1900"/>
              <a:buFontTx/>
              <a:buChar char="-"/>
            </a:pPr>
            <a:r>
              <a:rPr lang="en-US" sz="2400" b="1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No Vaccine/Treatment </a:t>
            </a:r>
          </a:p>
          <a:p>
            <a:pPr marL="450850" indent="-342900">
              <a:spcBef>
                <a:spcPts val="800"/>
              </a:spcBef>
              <a:buClr>
                <a:schemeClr val="dk1"/>
              </a:buClr>
              <a:buSzPts val="1900"/>
              <a:buFontTx/>
              <a:buChar char="-"/>
            </a:pPr>
            <a:endParaRPr lang="en-US" sz="24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indent="-349250">
              <a:spcBef>
                <a:spcPts val="0"/>
              </a:spcBef>
              <a:buClr>
                <a:schemeClr val="dk1"/>
              </a:buClr>
              <a:buSzPts val="1900"/>
              <a:buFont typeface="Arial"/>
              <a:buChar char="-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CEA572-0B89-1846-B9D7-0789A025B400}"/>
              </a:ext>
            </a:extLst>
          </p:cNvPr>
          <p:cNvSpPr/>
          <p:nvPr/>
        </p:nvSpPr>
        <p:spPr>
          <a:xfrm>
            <a:off x="290424" y="928778"/>
            <a:ext cx="31428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CHALLENGES</a:t>
            </a:r>
            <a:endParaRPr lang="en-PH" sz="36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B602E3F6-A67D-AC48-8E95-FB31B4DCE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899" y="6045231"/>
            <a:ext cx="812769" cy="812769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273E7C02-7F56-7845-94BF-3CD1B11AD7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99" y="773177"/>
            <a:ext cx="8352565" cy="515521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E692E2D-D330-8349-82B3-120888E6AC0D}"/>
              </a:ext>
            </a:extLst>
          </p:cNvPr>
          <p:cNvSpPr/>
          <p:nvPr/>
        </p:nvSpPr>
        <p:spPr>
          <a:xfrm>
            <a:off x="6861986" y="6045231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9700" lvl="0">
              <a:buClr>
                <a:srgbClr val="434343"/>
              </a:buClr>
              <a:buSzPts val="1400"/>
            </a:pPr>
            <a:r>
              <a:rPr lang="en-PH" b="1" dirty="0">
                <a:solidFill>
                  <a:srgbClr val="434343"/>
                </a:solidFill>
                <a:latin typeface="Arial" panose="020B0604020202020204" pitchFamily="34" charset="0"/>
                <a:ea typeface="Karla"/>
                <a:cs typeface="Arial" panose="020B0604020202020204" pitchFamily="34" charset="0"/>
                <a:sym typeface="Karla"/>
              </a:rPr>
              <a:t>January 12, 2023</a:t>
            </a:r>
          </a:p>
        </p:txBody>
      </p:sp>
    </p:spTree>
    <p:extLst>
      <p:ext uri="{BB962C8B-B14F-4D97-AF65-F5344CB8AC3E}">
        <p14:creationId xmlns:p14="http://schemas.microsoft.com/office/powerpoint/2010/main" val="55428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04;p5">
            <a:extLst>
              <a:ext uri="{FF2B5EF4-FFF2-40B4-BE49-F238E27FC236}">
                <a16:creationId xmlns:a16="http://schemas.microsoft.com/office/drawing/2014/main" id="{13A11F50-4860-0E40-A71A-C74270941927}"/>
              </a:ext>
            </a:extLst>
          </p:cNvPr>
          <p:cNvSpPr txBox="1"/>
          <p:nvPr/>
        </p:nvSpPr>
        <p:spPr>
          <a:xfrm>
            <a:off x="1307805" y="-56352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C151CF-652F-7140-9F7B-19E719652F5C}"/>
              </a:ext>
            </a:extLst>
          </p:cNvPr>
          <p:cNvSpPr/>
          <p:nvPr/>
        </p:nvSpPr>
        <p:spPr>
          <a:xfrm>
            <a:off x="741872" y="224287"/>
            <a:ext cx="11183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3600" b="1" i="1" dirty="0">
                <a:latin typeface="Cambria" panose="02040503050406030204" pitchFamily="18" charset="0"/>
              </a:rPr>
              <a:t>Plans/On-going ASF Researches in the Philippines </a:t>
            </a:r>
            <a:endParaRPr lang="en-PH" sz="3600" i="1" dirty="0"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713DB7-D905-034B-8B71-9D5E2DA05A07}"/>
              </a:ext>
            </a:extLst>
          </p:cNvPr>
          <p:cNvSpPr txBox="1"/>
          <p:nvPr/>
        </p:nvSpPr>
        <p:spPr>
          <a:xfrm>
            <a:off x="655607" y="1259455"/>
            <a:ext cx="1130060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Development of Point in Need Diagnostic Methods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ASF Genomics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ASF Proteomics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Development of ASF Surveillance System using Samples from Environment and Fomites for Repopulation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Surveillance and Detection of ASFv in Raw Meat and Processed Pork Products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Surveillance on Wild Pig populations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Understanding Host-ASFv Interactions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ASF Vaccine Development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Evaluation of Candidate Vaccines against ASF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67463B1-553D-8841-8E78-266731043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899" y="6045231"/>
            <a:ext cx="812769" cy="81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9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04;p5">
            <a:extLst>
              <a:ext uri="{FF2B5EF4-FFF2-40B4-BE49-F238E27FC236}">
                <a16:creationId xmlns:a16="http://schemas.microsoft.com/office/drawing/2014/main" id="{13A11F50-4860-0E40-A71A-C74270941927}"/>
              </a:ext>
            </a:extLst>
          </p:cNvPr>
          <p:cNvSpPr txBox="1"/>
          <p:nvPr/>
        </p:nvSpPr>
        <p:spPr>
          <a:xfrm>
            <a:off x="1307805" y="-56352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885101-811D-804C-BBC7-48B93B814C21}"/>
              </a:ext>
            </a:extLst>
          </p:cNvPr>
          <p:cNvSpPr txBox="1"/>
          <p:nvPr/>
        </p:nvSpPr>
        <p:spPr>
          <a:xfrm>
            <a:off x="-4817017" y="145312"/>
            <a:ext cx="11575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ASF Genomics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6267CC8-B7F0-F641-B8C8-D249C80F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3" y="0"/>
            <a:ext cx="448022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3DBDA7-F293-DC4F-8789-22221B523419}"/>
              </a:ext>
            </a:extLst>
          </p:cNvPr>
          <p:cNvSpPr txBox="1"/>
          <p:nvPr/>
        </p:nvSpPr>
        <p:spPr>
          <a:xfrm>
            <a:off x="6952816" y="3136204"/>
            <a:ext cx="487846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PH" sz="1800" dirty="0">
                <a:effectLst/>
                <a:latin typeface="AdvOT46dcae81"/>
              </a:rPr>
              <a:t>The ASFV contig was aligned against PHL-1969 genome (8) and showed 99.88% identity in the longest contiguous alignment (192,120 bp) with 15 mismatches and 221 gaps but was missing the </a:t>
            </a:r>
            <a:r>
              <a:rPr lang="en-PH" sz="1800" dirty="0">
                <a:effectLst/>
                <a:latin typeface="AdvOT46dcae81+fb"/>
              </a:rPr>
              <a:t>fi</a:t>
            </a:r>
            <a:r>
              <a:rPr lang="en-PH" sz="1800" dirty="0">
                <a:effectLst/>
                <a:latin typeface="AdvOT46dcae81"/>
              </a:rPr>
              <a:t>rst 2,300 bp of the PHL-1969 genome 5</a:t>
            </a:r>
            <a:r>
              <a:rPr lang="en-PH" sz="1800" dirty="0">
                <a:effectLst/>
                <a:latin typeface="AdvOT8817665d"/>
              </a:rPr>
              <a:t>9</a:t>
            </a:r>
            <a:r>
              <a:rPr lang="en-PH" sz="1800" dirty="0">
                <a:effectLst/>
                <a:latin typeface="AdvOT46dcae81"/>
              </a:rPr>
              <a:t>-end. Our strain belongs to the clade with PHL-1969, Timor-Leste 2019 strain (</a:t>
            </a:r>
            <a:r>
              <a:rPr lang="en-PH" sz="1800" dirty="0">
                <a:solidFill>
                  <a:srgbClr val="0000FF"/>
                </a:solidFill>
                <a:effectLst/>
                <a:latin typeface="AdvOT46dcae81"/>
              </a:rPr>
              <a:t>MW396979.1</a:t>
            </a:r>
            <a:r>
              <a:rPr lang="en-PH" sz="1800" dirty="0">
                <a:effectLst/>
                <a:latin typeface="AdvOT46dcae81"/>
              </a:rPr>
              <a:t>), Wuhan 2019 (</a:t>
            </a:r>
            <a:r>
              <a:rPr lang="en-PH" sz="1800" dirty="0">
                <a:solidFill>
                  <a:srgbClr val="0000FF"/>
                </a:solidFill>
                <a:effectLst/>
                <a:latin typeface="AdvOT46dcae81"/>
              </a:rPr>
              <a:t>MN393476.1</a:t>
            </a:r>
            <a:r>
              <a:rPr lang="en-PH" sz="1800" dirty="0">
                <a:effectLst/>
                <a:latin typeface="AdvOT46dcae81"/>
              </a:rPr>
              <a:t>), and other genotype II strains from China, Ukraine, Belgium, and Poland </a:t>
            </a:r>
            <a:endParaRPr lang="en-PH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2DB15B-8CBE-AB40-8012-2A6816E202F9}"/>
              </a:ext>
            </a:extLst>
          </p:cNvPr>
          <p:cNvSpPr/>
          <p:nvPr/>
        </p:nvSpPr>
        <p:spPr>
          <a:xfrm>
            <a:off x="10607966" y="5721527"/>
            <a:ext cx="138691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9700" lvl="0">
              <a:buClr>
                <a:srgbClr val="434343"/>
              </a:buClr>
              <a:buSzPts val="1400"/>
            </a:pPr>
            <a:r>
              <a:rPr lang="en-PH" sz="800" b="1" i="1" dirty="0" err="1">
                <a:solidFill>
                  <a:srgbClr val="434343"/>
                </a:solidFill>
                <a:latin typeface="Arial" panose="020B0604020202020204" pitchFamily="34" charset="0"/>
                <a:ea typeface="Karla"/>
                <a:cs typeface="Arial" panose="020B0604020202020204" pitchFamily="34" charset="0"/>
                <a:sym typeface="Karla"/>
              </a:rPr>
              <a:t>Montecillo</a:t>
            </a:r>
            <a:r>
              <a:rPr lang="en-PH" sz="800" b="1" i="1" dirty="0">
                <a:solidFill>
                  <a:srgbClr val="434343"/>
                </a:solidFill>
                <a:latin typeface="Arial" panose="020B0604020202020204" pitchFamily="34" charset="0"/>
                <a:ea typeface="Karla"/>
                <a:cs typeface="Arial" panose="020B0604020202020204" pitchFamily="34" charset="0"/>
                <a:sym typeface="Karla"/>
              </a:rPr>
              <a:t> et al.,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EAC22B-0080-4044-A471-E60D301DA703}"/>
              </a:ext>
            </a:extLst>
          </p:cNvPr>
          <p:cNvSpPr/>
          <p:nvPr/>
        </p:nvSpPr>
        <p:spPr>
          <a:xfrm>
            <a:off x="3132306" y="3754876"/>
            <a:ext cx="2963694" cy="42801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705397AC-3673-304B-BADC-FF0217C5A0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262" y="6018739"/>
            <a:ext cx="812769" cy="812769"/>
          </a:xfrm>
          <a:prstGeom prst="rect">
            <a:avLst/>
          </a:prstGeom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29C8A51-C706-C348-96A0-A25771D17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815" y="514644"/>
            <a:ext cx="4878467" cy="258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4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39082D7-C20C-144F-A475-C12B541E7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1" y="1255059"/>
            <a:ext cx="7548903" cy="46870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DEBBE5-F413-FD4A-B727-8758ABF8912E}"/>
              </a:ext>
            </a:extLst>
          </p:cNvPr>
          <p:cNvSpPr txBox="1"/>
          <p:nvPr/>
        </p:nvSpPr>
        <p:spPr>
          <a:xfrm>
            <a:off x="308359" y="165317"/>
            <a:ext cx="11575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Development of ASF Surveillance System using Samples from Environment and Fomites for Repopulation</a:t>
            </a:r>
          </a:p>
        </p:txBody>
      </p:sp>
      <p:pic>
        <p:nvPicPr>
          <p:cNvPr id="9" name="Google Shape;223;p9">
            <a:extLst>
              <a:ext uri="{FF2B5EF4-FFF2-40B4-BE49-F238E27FC236}">
                <a16:creationId xmlns:a16="http://schemas.microsoft.com/office/drawing/2014/main" id="{1612E9FF-355C-314A-9315-02E1DDAAD3B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3624" y="6225792"/>
            <a:ext cx="3606787" cy="63220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9320CB-295E-3A4C-82ED-E8DB14A03F19}"/>
              </a:ext>
            </a:extLst>
          </p:cNvPr>
          <p:cNvSpPr txBox="1"/>
          <p:nvPr/>
        </p:nvSpPr>
        <p:spPr>
          <a:xfrm>
            <a:off x="8779203" y="6018551"/>
            <a:ext cx="82961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(Source: Dr. Dennis Umali Director’s Council Meeting Presentation-Project 1)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7549641-CCD6-174F-BF7F-280485A87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434" y="6157519"/>
            <a:ext cx="812769" cy="700481"/>
          </a:xfrm>
          <a:prstGeom prst="rect">
            <a:avLst/>
          </a:prstGeom>
        </p:spPr>
      </p:pic>
      <p:pic>
        <p:nvPicPr>
          <p:cNvPr id="11" name="Google Shape;224;p9">
            <a:extLst>
              <a:ext uri="{FF2B5EF4-FFF2-40B4-BE49-F238E27FC236}">
                <a16:creationId xmlns:a16="http://schemas.microsoft.com/office/drawing/2014/main" id="{4769146E-B801-2140-A0FC-126D4A42607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52409"/>
          <a:stretch/>
        </p:blipFill>
        <p:spPr>
          <a:xfrm>
            <a:off x="5618428" y="996314"/>
            <a:ext cx="5508780" cy="5067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382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FC6D7F-6E11-B548-893C-91D29D11768D}"/>
              </a:ext>
            </a:extLst>
          </p:cNvPr>
          <p:cNvSpPr txBox="1"/>
          <p:nvPr/>
        </p:nvSpPr>
        <p:spPr>
          <a:xfrm>
            <a:off x="466165" y="187386"/>
            <a:ext cx="112417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Surveillance and Detection of ASFv in Raw Meat and Processed Pork Products</a:t>
            </a:r>
          </a:p>
        </p:txBody>
      </p:sp>
      <p:pic>
        <p:nvPicPr>
          <p:cNvPr id="13" name="Google Shape;223;p9">
            <a:extLst>
              <a:ext uri="{FF2B5EF4-FFF2-40B4-BE49-F238E27FC236}">
                <a16:creationId xmlns:a16="http://schemas.microsoft.com/office/drawing/2014/main" id="{FD58A76C-554D-DA42-9122-830D784A8A7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3624" y="6225792"/>
            <a:ext cx="3606787" cy="63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DDA2DF-84A1-8B4F-A8D3-B3C944BA1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920" y="2248644"/>
            <a:ext cx="5021864" cy="2579943"/>
          </a:xfrm>
          <a:prstGeom prst="rect">
            <a:avLst/>
          </a:prstGeom>
        </p:spPr>
      </p:pic>
      <p:pic>
        <p:nvPicPr>
          <p:cNvPr id="26" name="Google Shape;130;p24">
            <a:extLst>
              <a:ext uri="{FF2B5EF4-FFF2-40B4-BE49-F238E27FC236}">
                <a16:creationId xmlns:a16="http://schemas.microsoft.com/office/drawing/2014/main" id="{CC918429-279D-9740-893A-999C6385E2B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0647" r="29897" b="24698"/>
          <a:stretch/>
        </p:blipFill>
        <p:spPr>
          <a:xfrm>
            <a:off x="7290511" y="187386"/>
            <a:ext cx="5197781" cy="5692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Chart&#10;&#10;Description automatically generated">
            <a:extLst>
              <a:ext uri="{FF2B5EF4-FFF2-40B4-BE49-F238E27FC236}">
                <a16:creationId xmlns:a16="http://schemas.microsoft.com/office/drawing/2014/main" id="{E82457B4-88A6-E641-9286-8AB3B42C4F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390" y="2437650"/>
            <a:ext cx="2707632" cy="2579942"/>
          </a:xfrm>
          <a:prstGeom prst="rect">
            <a:avLst/>
          </a:prstGeom>
        </p:spPr>
      </p:pic>
      <p:pic>
        <p:nvPicPr>
          <p:cNvPr id="29" name="Google Shape;132;p24">
            <a:extLst>
              <a:ext uri="{FF2B5EF4-FFF2-40B4-BE49-F238E27FC236}">
                <a16:creationId xmlns:a16="http://schemas.microsoft.com/office/drawing/2014/main" id="{CBD2947B-A791-2744-A89F-BD9942D97F7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85058" r="71395"/>
          <a:stretch/>
        </p:blipFill>
        <p:spPr>
          <a:xfrm>
            <a:off x="6096000" y="1231150"/>
            <a:ext cx="2389022" cy="10174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9446781-E8DC-CE44-A11A-D53A72B7B07A}"/>
              </a:ext>
            </a:extLst>
          </p:cNvPr>
          <p:cNvSpPr txBox="1"/>
          <p:nvPr/>
        </p:nvSpPr>
        <p:spPr>
          <a:xfrm>
            <a:off x="5777390" y="4976881"/>
            <a:ext cx="2563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RAW MEAT (9)</a:t>
            </a:r>
          </a:p>
          <a:p>
            <a:pPr algn="ctr"/>
            <a:r>
              <a:rPr lang="en-US" sz="1000" b="1" dirty="0"/>
              <a:t>PROCESSED PORK (4)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FFA4CB-CBF6-8C49-B948-B065A2C1E68F}"/>
              </a:ext>
            </a:extLst>
          </p:cNvPr>
          <p:cNvSpPr txBox="1"/>
          <p:nvPr/>
        </p:nvSpPr>
        <p:spPr>
          <a:xfrm>
            <a:off x="7915925" y="4757461"/>
            <a:ext cx="25639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(147) </a:t>
            </a:r>
          </a:p>
        </p:txBody>
      </p:sp>
    </p:spTree>
    <p:extLst>
      <p:ext uri="{BB962C8B-B14F-4D97-AF65-F5344CB8AC3E}">
        <p14:creationId xmlns:p14="http://schemas.microsoft.com/office/powerpoint/2010/main" val="1215694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E49C6273058F4D94DF0ABA7DF59315" ma:contentTypeVersion="16" ma:contentTypeDescription="Create a new document." ma:contentTypeScope="" ma:versionID="f09cc8db0536a0c197d2b858bf682d67">
  <xsd:schema xmlns:xsd="http://www.w3.org/2001/XMLSchema" xmlns:xs="http://www.w3.org/2001/XMLSchema" xmlns:p="http://schemas.microsoft.com/office/2006/metadata/properties" xmlns:ns2="e357bd84-b6d4-42ee-b8e4-ba03c7c10af9" xmlns:ns3="fd300111-1b6d-4ede-b74f-05b2b922cc1a" targetNamespace="http://schemas.microsoft.com/office/2006/metadata/properties" ma:root="true" ma:fieldsID="1256129b3e863ba3db17be6029ed7baf" ns2:_="" ns3:_="">
    <xsd:import namespace="e357bd84-b6d4-42ee-b8e4-ba03c7c10af9"/>
    <xsd:import namespace="fd300111-1b6d-4ede-b74f-05b2b922cc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OralPresent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7bd84-b6d4-42ee-b8e4-ba03c7c10a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OralPresentation" ma:index="14" nillable="true" ma:displayName="Oral Presentation" ma:default="1" ma:format="Dropdown" ma:internalName="OralPresentation">
      <xsd:simpleType>
        <xsd:restriction base="dms:Boolea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bd5f298-1e24-4768-94fc-a8b9045ba2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300111-1b6d-4ede-b74f-05b2b922cc1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3d5f5a1-dd62-47c3-95ef-ac155c8a0ca6}" ma:internalName="TaxCatchAll" ma:showField="CatchAllData" ma:web="fd300111-1b6d-4ede-b74f-05b2b922cc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alPresentation xmlns="e357bd84-b6d4-42ee-b8e4-ba03c7c10af9">true</OralPresentation>
    <TaxCatchAll xmlns="fd300111-1b6d-4ede-b74f-05b2b922cc1a" xsi:nil="true"/>
    <lcf76f155ced4ddcb4097134ff3c332f xmlns="e357bd84-b6d4-42ee-b8e4-ba03c7c10af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D7064D-C5B5-4EDC-AAE7-E6098A2EFEB7}"/>
</file>

<file path=customXml/itemProps2.xml><?xml version="1.0" encoding="utf-8"?>
<ds:datastoreItem xmlns:ds="http://schemas.openxmlformats.org/officeDocument/2006/customXml" ds:itemID="{9FCE547D-36A7-41AB-9D0B-5731540AB3F8}"/>
</file>

<file path=customXml/itemProps3.xml><?xml version="1.0" encoding="utf-8"?>
<ds:datastoreItem xmlns:ds="http://schemas.openxmlformats.org/officeDocument/2006/customXml" ds:itemID="{F3750569-1F6D-4E7C-9AAB-870CCE4B2C0A}"/>
</file>

<file path=docProps/app.xml><?xml version="1.0" encoding="utf-8"?>
<Properties xmlns="http://schemas.openxmlformats.org/officeDocument/2006/extended-properties" xmlns:vt="http://schemas.openxmlformats.org/officeDocument/2006/docPropsVTypes">
  <TotalTime>7127</TotalTime>
  <Words>973</Words>
  <Application>Microsoft Macintosh PowerPoint</Application>
  <PresentationFormat>Widescreen</PresentationFormat>
  <Paragraphs>154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AdvOT46dcae81</vt:lpstr>
      <vt:lpstr>AdvOT46dcae81+fb</vt:lpstr>
      <vt:lpstr>AdvOT8817665d</vt:lpstr>
      <vt:lpstr>Arial</vt:lpstr>
      <vt:lpstr>Arial</vt:lpstr>
      <vt:lpstr>ArialMT</vt:lpstr>
      <vt:lpstr>Calibri</vt:lpstr>
      <vt:lpstr>Calibri Light</vt:lpstr>
      <vt:lpstr>Cambria</vt:lpstr>
      <vt:lpstr>Helvetica</vt:lpstr>
      <vt:lpstr>inherit</vt:lpstr>
      <vt:lpstr>Marcellus SC</vt:lpstr>
      <vt:lpstr>Optima</vt:lpstr>
      <vt:lpstr>Segoe UI</vt:lpstr>
      <vt:lpstr>system-ui</vt:lpstr>
      <vt:lpstr>Wingdings</vt:lpstr>
      <vt:lpstr>Office Theme</vt:lpstr>
      <vt:lpstr>PowerPoint Presentation</vt:lpstr>
      <vt:lpstr>ASF Updates in the Philippines: Research Initiatives, Prevention and Control Efforts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text here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ANDI</dc:creator>
  <cp:lastModifiedBy>Cherry Fernandez-Colorado</cp:lastModifiedBy>
  <cp:revision>30</cp:revision>
  <dcterms:created xsi:type="dcterms:W3CDTF">2021-05-28T03:37:58Z</dcterms:created>
  <dcterms:modified xsi:type="dcterms:W3CDTF">2023-02-01T02:35:54Z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0x01010077E49C6273058F4D94DF0ABA7DF59315</vt:lpwstr>
  </property>
</Properties>
</file>